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3"/>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78" d="100"/>
          <a:sy n="178" d="100"/>
        </p:scale>
        <p:origin x="-46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59" Type="http://schemas.openxmlformats.org/officeDocument/2006/relationships/slide" Target="slides/slide35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notesMaster" Target="notesMasters/notesMaster1.xml"/><Relationship Id="rId364" Type="http://schemas.openxmlformats.org/officeDocument/2006/relationships/printerSettings" Target="printerSettings/printerSettings1.bin"/><Relationship Id="rId365" Type="http://schemas.openxmlformats.org/officeDocument/2006/relationships/presProps" Target="presProps.xml"/><Relationship Id="rId366" Type="http://schemas.openxmlformats.org/officeDocument/2006/relationships/viewProps" Target="viewProps.xml"/><Relationship Id="rId367" Type="http://schemas.openxmlformats.org/officeDocument/2006/relationships/theme" Target="theme/theme1.xml"/><Relationship Id="rId368"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AC9CA-1248-094A-B424-0E211BA3AB79}">
      <dsp:nvSpPr>
        <dsp:cNvPr id="0" name=""/>
        <dsp:cNvSpPr/>
      </dsp:nvSpPr>
      <dsp:spPr>
        <a:xfrm>
          <a:off x="0" y="1148991"/>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endParaRPr lang="en-US" sz="2400" kern="1200" dirty="0"/>
        </a:p>
      </dsp:txBody>
      <dsp:txXfrm>
        <a:off x="0" y="1148991"/>
        <a:ext cx="2468880" cy="685532"/>
      </dsp:txXfrm>
    </dsp:sp>
    <dsp:sp modelId="{44846745-2ECE-2F43-9165-960C73D62215}">
      <dsp:nvSpPr>
        <dsp:cNvPr id="0" name=""/>
        <dsp:cNvSpPr/>
      </dsp:nvSpPr>
      <dsp:spPr>
        <a:xfrm>
          <a:off x="0" y="349204"/>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GOPATH </a:t>
          </a:r>
          <a:r>
            <a:rPr lang="en-US" sz="2400" kern="1200" dirty="0" smtClean="0">
              <a:sym typeface="Wingdings"/>
            </a:rPr>
            <a:t></a:t>
          </a:r>
          <a:endParaRPr lang="en-US" sz="2400" kern="1200" dirty="0"/>
        </a:p>
      </dsp:txBody>
      <dsp:txXfrm>
        <a:off x="0" y="349204"/>
        <a:ext cx="2468880" cy="685532"/>
      </dsp:txXfrm>
    </dsp:sp>
    <dsp:sp modelId="{15AAE996-BA35-9A4C-9D56-942BDC8325C5}">
      <dsp:nvSpPr>
        <dsp:cNvPr id="0" name=""/>
        <dsp:cNvSpPr/>
      </dsp:nvSpPr>
      <dsp:spPr>
        <a:xfrm>
          <a:off x="6091724" y="406332"/>
          <a:ext cx="856915" cy="571276"/>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go-</a:t>
          </a:r>
          <a:r>
            <a:rPr lang="en-US" sz="1000" kern="1200" dirty="0" err="1" smtClean="0"/>
            <a:t>lang</a:t>
          </a:r>
          <a:r>
            <a:rPr lang="en-US" sz="1000" kern="1200" dirty="0" smtClean="0"/>
            <a:t>-programming</a:t>
          </a:r>
          <a:endParaRPr lang="en-US" sz="1000" kern="1200" dirty="0"/>
        </a:p>
      </dsp:txBody>
      <dsp:txXfrm>
        <a:off x="6108456" y="423064"/>
        <a:ext cx="823451" cy="537812"/>
      </dsp:txXfrm>
    </dsp:sp>
    <dsp:sp modelId="{B0C68508-B541-974F-A809-2BAE5EB45307}">
      <dsp:nvSpPr>
        <dsp:cNvPr id="0" name=""/>
        <dsp:cNvSpPr/>
      </dsp:nvSpPr>
      <dsp:spPr>
        <a:xfrm>
          <a:off x="5406192" y="977608"/>
          <a:ext cx="1113989" cy="228510"/>
        </a:xfrm>
        <a:custGeom>
          <a:avLst/>
          <a:gdLst/>
          <a:ahLst/>
          <a:cxnLst/>
          <a:rect l="0" t="0" r="0" b="0"/>
          <a:pathLst>
            <a:path>
              <a:moveTo>
                <a:pt x="1113989" y="0"/>
              </a:moveTo>
              <a:lnTo>
                <a:pt x="1113989" y="114255"/>
              </a:lnTo>
              <a:lnTo>
                <a:pt x="0" y="114255"/>
              </a:lnTo>
              <a:lnTo>
                <a:pt x="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40D58E-D5D4-8245-B250-FA07771DA4E7}">
      <dsp:nvSpPr>
        <dsp:cNvPr id="0" name=""/>
        <dsp:cNvSpPr/>
      </dsp:nvSpPr>
      <dsp:spPr>
        <a:xfrm>
          <a:off x="4977735" y="1206119"/>
          <a:ext cx="856915" cy="571276"/>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src</a:t>
          </a:r>
          <a:endParaRPr lang="en-US" sz="1000" kern="1200" dirty="0"/>
        </a:p>
      </dsp:txBody>
      <dsp:txXfrm>
        <a:off x="4994467" y="1222851"/>
        <a:ext cx="823451" cy="537812"/>
      </dsp:txXfrm>
    </dsp:sp>
    <dsp:sp modelId="{166884DE-BE24-4743-9A1F-F0EAF6E40032}">
      <dsp:nvSpPr>
        <dsp:cNvPr id="0" name=""/>
        <dsp:cNvSpPr/>
      </dsp:nvSpPr>
      <dsp:spPr>
        <a:xfrm>
          <a:off x="4013705" y="1777396"/>
          <a:ext cx="1392487" cy="228510"/>
        </a:xfrm>
        <a:custGeom>
          <a:avLst/>
          <a:gdLst/>
          <a:ahLst/>
          <a:cxnLst/>
          <a:rect l="0" t="0" r="0" b="0"/>
          <a:pathLst>
            <a:path>
              <a:moveTo>
                <a:pt x="1392487" y="0"/>
              </a:moveTo>
              <a:lnTo>
                <a:pt x="1392487"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3A20C7-A4FA-6C40-80EA-8703ADA953B8}">
      <dsp:nvSpPr>
        <dsp:cNvPr id="0" name=""/>
        <dsp:cNvSpPr/>
      </dsp:nvSpPr>
      <dsp:spPr>
        <a:xfrm>
          <a:off x="3585248" y="2005906"/>
          <a:ext cx="856915" cy="571276"/>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github.com</a:t>
          </a:r>
          <a:endParaRPr lang="en-US" sz="1000" kern="1200" dirty="0"/>
        </a:p>
      </dsp:txBody>
      <dsp:txXfrm>
        <a:off x="3601980" y="2022638"/>
        <a:ext cx="823451" cy="537812"/>
      </dsp:txXfrm>
    </dsp:sp>
    <dsp:sp modelId="{50C4A1F8-96EC-1F43-BA6F-F2259104C41F}">
      <dsp:nvSpPr>
        <dsp:cNvPr id="0" name=""/>
        <dsp:cNvSpPr/>
      </dsp:nvSpPr>
      <dsp:spPr>
        <a:xfrm>
          <a:off x="3456710"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1076F1-A4A0-C440-B77C-88828444754A}">
      <dsp:nvSpPr>
        <dsp:cNvPr id="0" name=""/>
        <dsp:cNvSpPr/>
      </dsp:nvSpPr>
      <dsp:spPr>
        <a:xfrm>
          <a:off x="3028253"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3044985" y="2822426"/>
        <a:ext cx="823451" cy="537812"/>
      </dsp:txXfrm>
    </dsp:sp>
    <dsp:sp modelId="{19487793-57C2-374A-879F-E696F530DB02}">
      <dsp:nvSpPr>
        <dsp:cNvPr id="0" name=""/>
        <dsp:cNvSpPr/>
      </dsp:nvSpPr>
      <dsp:spPr>
        <a:xfrm>
          <a:off x="2899715"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717EC6-9AD9-0948-B717-20BE169DA0D9}">
      <dsp:nvSpPr>
        <dsp:cNvPr id="0" name=""/>
        <dsp:cNvSpPr/>
      </dsp:nvSpPr>
      <dsp:spPr>
        <a:xfrm>
          <a:off x="247125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a:t>
          </a:r>
          <a:endParaRPr lang="en-US" sz="1000" kern="1200" dirty="0"/>
        </a:p>
      </dsp:txBody>
      <dsp:txXfrm>
        <a:off x="2487990" y="3622213"/>
        <a:ext cx="823451" cy="537812"/>
      </dsp:txXfrm>
    </dsp:sp>
    <dsp:sp modelId="{0749EE12-1614-D34F-95BC-9FD994DB0A6B}">
      <dsp:nvSpPr>
        <dsp:cNvPr id="0" name=""/>
        <dsp:cNvSpPr/>
      </dsp:nvSpPr>
      <dsp:spPr>
        <a:xfrm>
          <a:off x="3456710"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EBBD5F-A8EA-504A-B556-AB2C7ED5C09F}">
      <dsp:nvSpPr>
        <dsp:cNvPr id="0" name=""/>
        <dsp:cNvSpPr/>
      </dsp:nvSpPr>
      <dsp:spPr>
        <a:xfrm>
          <a:off x="358524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awesome</a:t>
          </a:r>
          <a:endParaRPr lang="en-US" sz="1000" kern="1200" dirty="0"/>
        </a:p>
      </dsp:txBody>
      <dsp:txXfrm>
        <a:off x="3601980" y="3622213"/>
        <a:ext cx="823451" cy="537812"/>
      </dsp:txXfrm>
    </dsp:sp>
    <dsp:sp modelId="{B51CD7DC-1830-E34E-BABF-5600D92A8EC9}">
      <dsp:nvSpPr>
        <dsp:cNvPr id="0" name=""/>
        <dsp:cNvSpPr/>
      </dsp:nvSpPr>
      <dsp:spPr>
        <a:xfrm>
          <a:off x="4013705"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71C305-D735-514A-B0AC-C5A355B8EFBE}">
      <dsp:nvSpPr>
        <dsp:cNvPr id="0" name=""/>
        <dsp:cNvSpPr/>
      </dsp:nvSpPr>
      <dsp:spPr>
        <a:xfrm>
          <a:off x="4142242" y="2805694"/>
          <a:ext cx="856915" cy="571276"/>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bob</a:t>
          </a:r>
          <a:endParaRPr lang="en-US" sz="1000" kern="1200" dirty="0"/>
        </a:p>
      </dsp:txBody>
      <dsp:txXfrm>
        <a:off x="4158974" y="2822426"/>
        <a:ext cx="823451" cy="537812"/>
      </dsp:txXfrm>
    </dsp:sp>
    <dsp:sp modelId="{D3F96F7F-FB1D-0946-8900-D7DA7DA026C7}">
      <dsp:nvSpPr>
        <dsp:cNvPr id="0" name=""/>
        <dsp:cNvSpPr/>
      </dsp:nvSpPr>
      <dsp:spPr>
        <a:xfrm>
          <a:off x="5406192" y="1777396"/>
          <a:ext cx="1392487" cy="228510"/>
        </a:xfrm>
        <a:custGeom>
          <a:avLst/>
          <a:gdLst/>
          <a:ahLst/>
          <a:cxnLst/>
          <a:rect l="0" t="0" r="0" b="0"/>
          <a:pathLst>
            <a:path>
              <a:moveTo>
                <a:pt x="0" y="0"/>
              </a:moveTo>
              <a:lnTo>
                <a:pt x="0" y="114255"/>
              </a:lnTo>
              <a:lnTo>
                <a:pt x="1392487" y="114255"/>
              </a:lnTo>
              <a:lnTo>
                <a:pt x="1392487"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E04C35-AADA-C041-A3A4-8351AC97C02E}">
      <dsp:nvSpPr>
        <dsp:cNvPr id="0" name=""/>
        <dsp:cNvSpPr/>
      </dsp:nvSpPr>
      <dsp:spPr>
        <a:xfrm>
          <a:off x="6370222" y="2005906"/>
          <a:ext cx="856915" cy="571276"/>
        </a:xfrm>
        <a:prstGeom prst="roundRect">
          <a:avLst>
            <a:gd name="adj" fmla="val 1000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work-repo</a:t>
          </a:r>
          <a:endParaRPr lang="en-US" sz="1000" kern="1200" dirty="0"/>
        </a:p>
      </dsp:txBody>
      <dsp:txXfrm>
        <a:off x="6386954" y="2022638"/>
        <a:ext cx="823451" cy="537812"/>
      </dsp:txXfrm>
    </dsp:sp>
    <dsp:sp modelId="{7E354305-1666-DE40-85C2-BA948E95C27F}">
      <dsp:nvSpPr>
        <dsp:cNvPr id="0" name=""/>
        <dsp:cNvSpPr/>
      </dsp:nvSpPr>
      <dsp:spPr>
        <a:xfrm>
          <a:off x="6241684"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98BC62-A41F-8A40-B0F1-EC33255241DD}">
      <dsp:nvSpPr>
        <dsp:cNvPr id="0" name=""/>
        <dsp:cNvSpPr/>
      </dsp:nvSpPr>
      <dsp:spPr>
        <a:xfrm>
          <a:off x="5813227" y="2805694"/>
          <a:ext cx="856915" cy="571276"/>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susan</a:t>
          </a:r>
          <a:endParaRPr lang="en-US" sz="1000" kern="1200" dirty="0"/>
        </a:p>
      </dsp:txBody>
      <dsp:txXfrm>
        <a:off x="5829959" y="2822426"/>
        <a:ext cx="823451" cy="537812"/>
      </dsp:txXfrm>
    </dsp:sp>
    <dsp:sp modelId="{24785C53-E048-2F49-95E5-50BA01B35473}">
      <dsp:nvSpPr>
        <dsp:cNvPr id="0" name=""/>
        <dsp:cNvSpPr/>
      </dsp:nvSpPr>
      <dsp:spPr>
        <a:xfrm>
          <a:off x="5684690"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F1804C-9E04-F94F-B6E6-880F8361F194}">
      <dsp:nvSpPr>
        <dsp:cNvPr id="0" name=""/>
        <dsp:cNvSpPr/>
      </dsp:nvSpPr>
      <dsp:spPr>
        <a:xfrm>
          <a:off x="525623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hello2</a:t>
          </a:r>
          <a:endParaRPr lang="en-US" sz="1000" kern="1200" dirty="0"/>
        </a:p>
      </dsp:txBody>
      <dsp:txXfrm>
        <a:off x="5272964" y="3622213"/>
        <a:ext cx="823451" cy="537812"/>
      </dsp:txXfrm>
    </dsp:sp>
    <dsp:sp modelId="{521E9FC3-0242-3B42-9B09-24880D5F4B25}">
      <dsp:nvSpPr>
        <dsp:cNvPr id="0" name=""/>
        <dsp:cNvSpPr/>
      </dsp:nvSpPr>
      <dsp:spPr>
        <a:xfrm>
          <a:off x="6241684"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0F0445-4704-EB41-949A-1F39708DBEA0}">
      <dsp:nvSpPr>
        <dsp:cNvPr id="0" name=""/>
        <dsp:cNvSpPr/>
      </dsp:nvSpPr>
      <dsp:spPr>
        <a:xfrm>
          <a:off x="637022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fearless</a:t>
          </a:r>
          <a:endParaRPr lang="en-US" sz="1000" kern="1200" dirty="0"/>
        </a:p>
      </dsp:txBody>
      <dsp:txXfrm>
        <a:off x="6386954" y="3622213"/>
        <a:ext cx="823451" cy="537812"/>
      </dsp:txXfrm>
    </dsp:sp>
    <dsp:sp modelId="{F2AC8BF6-11F8-C04E-BAE1-EB5935D23DFA}">
      <dsp:nvSpPr>
        <dsp:cNvPr id="0" name=""/>
        <dsp:cNvSpPr/>
      </dsp:nvSpPr>
      <dsp:spPr>
        <a:xfrm>
          <a:off x="6798679"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10761C-5C0C-4147-AB4B-90C082F25114}">
      <dsp:nvSpPr>
        <dsp:cNvPr id="0" name=""/>
        <dsp:cNvSpPr/>
      </dsp:nvSpPr>
      <dsp:spPr>
        <a:xfrm>
          <a:off x="6927217"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6943949" y="2822426"/>
        <a:ext cx="823451" cy="537812"/>
      </dsp:txXfrm>
    </dsp:sp>
    <dsp:sp modelId="{B62AA9A1-5F54-6045-8971-275A9DD1F0C1}">
      <dsp:nvSpPr>
        <dsp:cNvPr id="0" name=""/>
        <dsp:cNvSpPr/>
      </dsp:nvSpPr>
      <dsp:spPr>
        <a:xfrm>
          <a:off x="6474462" y="977608"/>
          <a:ext cx="91440" cy="228510"/>
        </a:xfrm>
        <a:custGeom>
          <a:avLst/>
          <a:gdLst/>
          <a:ahLst/>
          <a:cxnLst/>
          <a:rect l="0" t="0" r="0" b="0"/>
          <a:pathLst>
            <a:path>
              <a:moveTo>
                <a:pt x="45720" y="0"/>
              </a:moveTo>
              <a:lnTo>
                <a:pt x="4572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5E0CBE-FFBC-D141-A7F3-59239AA6108B}">
      <dsp:nvSpPr>
        <dsp:cNvPr id="0" name=""/>
        <dsp:cNvSpPr/>
      </dsp:nvSpPr>
      <dsp:spPr>
        <a:xfrm>
          <a:off x="609172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bin</a:t>
          </a:r>
          <a:endParaRPr lang="en-US" sz="1000" kern="1200" dirty="0"/>
        </a:p>
      </dsp:txBody>
      <dsp:txXfrm>
        <a:off x="6108456" y="1222851"/>
        <a:ext cx="823451" cy="537812"/>
      </dsp:txXfrm>
    </dsp:sp>
    <dsp:sp modelId="{F14A70CF-49E7-814A-8E8C-5DD5E1313154}">
      <dsp:nvSpPr>
        <dsp:cNvPr id="0" name=""/>
        <dsp:cNvSpPr/>
      </dsp:nvSpPr>
      <dsp:spPr>
        <a:xfrm>
          <a:off x="6520182" y="977608"/>
          <a:ext cx="1113989" cy="228510"/>
        </a:xfrm>
        <a:custGeom>
          <a:avLst/>
          <a:gdLst/>
          <a:ahLst/>
          <a:cxnLst/>
          <a:rect l="0" t="0" r="0" b="0"/>
          <a:pathLst>
            <a:path>
              <a:moveTo>
                <a:pt x="0" y="0"/>
              </a:moveTo>
              <a:lnTo>
                <a:pt x="0" y="114255"/>
              </a:lnTo>
              <a:lnTo>
                <a:pt x="1113989" y="114255"/>
              </a:lnTo>
              <a:lnTo>
                <a:pt x="1113989"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488235-E94B-F641-966B-B66ED4EF89F2}">
      <dsp:nvSpPr>
        <dsp:cNvPr id="0" name=""/>
        <dsp:cNvSpPr/>
      </dsp:nvSpPr>
      <dsp:spPr>
        <a:xfrm>
          <a:off x="720571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pkg</a:t>
          </a:r>
          <a:endParaRPr lang="en-US" sz="1000" kern="1200" dirty="0"/>
        </a:p>
      </dsp:txBody>
      <dsp:txXfrm>
        <a:off x="7222446" y="1222851"/>
        <a:ext cx="823451" cy="537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C674B-BD2E-4A4C-9774-225C027D0A2D}">
      <dsp:nvSpPr>
        <dsp:cNvPr id="0" name=""/>
        <dsp:cNvSpPr/>
      </dsp:nvSpPr>
      <dsp:spPr>
        <a:xfrm>
          <a:off x="127330" y="1629770"/>
          <a:ext cx="809086" cy="40454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$GOPATH</a:t>
          </a:r>
          <a:endParaRPr lang="en-US" sz="1300" kern="1200" dirty="0"/>
        </a:p>
      </dsp:txBody>
      <dsp:txXfrm>
        <a:off x="139179" y="1641619"/>
        <a:ext cx="785388" cy="380845"/>
      </dsp:txXfrm>
    </dsp:sp>
    <dsp:sp modelId="{32EDC765-8EAE-6A4D-8208-7B160C47EEE6}">
      <dsp:nvSpPr>
        <dsp:cNvPr id="0" name=""/>
        <dsp:cNvSpPr/>
      </dsp:nvSpPr>
      <dsp:spPr>
        <a:xfrm rot="17132988">
          <a:off x="494609" y="1239129"/>
          <a:ext cx="1207250" cy="22763"/>
        </a:xfrm>
        <a:custGeom>
          <a:avLst/>
          <a:gdLst/>
          <a:ahLst/>
          <a:cxnLst/>
          <a:rect l="0" t="0" r="0" b="0"/>
          <a:pathLst>
            <a:path>
              <a:moveTo>
                <a:pt x="0" y="11381"/>
              </a:moveTo>
              <a:lnTo>
                <a:pt x="1207250"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068053" y="1220330"/>
        <a:ext cx="60362" cy="60362"/>
      </dsp:txXfrm>
    </dsp:sp>
    <dsp:sp modelId="{E81D6897-74F8-104E-BB26-0F13F99A5397}">
      <dsp:nvSpPr>
        <dsp:cNvPr id="0" name=""/>
        <dsp:cNvSpPr/>
      </dsp:nvSpPr>
      <dsp:spPr>
        <a:xfrm>
          <a:off x="1260052" y="466708"/>
          <a:ext cx="809086" cy="404543"/>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err="1" smtClean="0"/>
            <a:t>src</a:t>
          </a:r>
          <a:endParaRPr lang="en-US" sz="1300" kern="1200" dirty="0"/>
        </a:p>
      </dsp:txBody>
      <dsp:txXfrm>
        <a:off x="1271901" y="478557"/>
        <a:ext cx="785388" cy="380845"/>
      </dsp:txXfrm>
    </dsp:sp>
    <dsp:sp modelId="{377095C3-F66E-404D-8362-990B3618B679}">
      <dsp:nvSpPr>
        <dsp:cNvPr id="0" name=""/>
        <dsp:cNvSpPr/>
      </dsp:nvSpPr>
      <dsp:spPr>
        <a:xfrm rot="18289469">
          <a:off x="1947595" y="424986"/>
          <a:ext cx="566721" cy="22763"/>
        </a:xfrm>
        <a:custGeom>
          <a:avLst/>
          <a:gdLst/>
          <a:ahLst/>
          <a:cxnLst/>
          <a:rect l="0" t="0" r="0" b="0"/>
          <a:pathLst>
            <a:path>
              <a:moveTo>
                <a:pt x="0" y="11381"/>
              </a:moveTo>
              <a:lnTo>
                <a:pt x="56672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787" y="422199"/>
        <a:ext cx="28336" cy="28336"/>
      </dsp:txXfrm>
    </dsp:sp>
    <dsp:sp modelId="{BBE0921A-4720-6342-98E2-2C2C6EC65BEF}">
      <dsp:nvSpPr>
        <dsp:cNvPr id="0" name=""/>
        <dsp:cNvSpPr/>
      </dsp:nvSpPr>
      <dsp:spPr>
        <a:xfrm>
          <a:off x="2392773" y="1483"/>
          <a:ext cx="809086" cy="404543"/>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recipe-manager</a:t>
          </a:r>
          <a:endParaRPr lang="en-US" sz="1300" kern="1200" dirty="0"/>
        </a:p>
      </dsp:txBody>
      <dsp:txXfrm>
        <a:off x="2404622" y="13332"/>
        <a:ext cx="785388" cy="380845"/>
      </dsp:txXfrm>
    </dsp:sp>
    <dsp:sp modelId="{12F35C4D-9AF1-024D-905C-7CB395514E34}">
      <dsp:nvSpPr>
        <dsp:cNvPr id="0" name=""/>
        <dsp:cNvSpPr/>
      </dsp:nvSpPr>
      <dsp:spPr>
        <a:xfrm>
          <a:off x="3201859" y="192373"/>
          <a:ext cx="323634" cy="22763"/>
        </a:xfrm>
        <a:custGeom>
          <a:avLst/>
          <a:gdLst/>
          <a:ahLst/>
          <a:cxnLst/>
          <a:rect l="0" t="0" r="0" b="0"/>
          <a:pathLst>
            <a:path>
              <a:moveTo>
                <a:pt x="0" y="11381"/>
              </a:moveTo>
              <a:lnTo>
                <a:pt x="323634"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355586" y="195664"/>
        <a:ext cx="16181" cy="16181"/>
      </dsp:txXfrm>
    </dsp:sp>
    <dsp:sp modelId="{6EB15561-2B2C-114B-8083-F53B664A75BC}">
      <dsp:nvSpPr>
        <dsp:cNvPr id="0" name=""/>
        <dsp:cNvSpPr/>
      </dsp:nvSpPr>
      <dsp:spPr>
        <a:xfrm>
          <a:off x="3525494" y="1483"/>
          <a:ext cx="809086" cy="404543"/>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recipe</a:t>
          </a:r>
          <a:endParaRPr lang="en-US" sz="1300" kern="1200" dirty="0"/>
        </a:p>
      </dsp:txBody>
      <dsp:txXfrm>
        <a:off x="3537343" y="13332"/>
        <a:ext cx="785388" cy="380845"/>
      </dsp:txXfrm>
    </dsp:sp>
    <dsp:sp modelId="{30D7F2C4-490D-544F-A8B9-098BF192D0B7}">
      <dsp:nvSpPr>
        <dsp:cNvPr id="0" name=""/>
        <dsp:cNvSpPr/>
      </dsp:nvSpPr>
      <dsp:spPr>
        <a:xfrm>
          <a:off x="2069138" y="657598"/>
          <a:ext cx="323634" cy="22763"/>
        </a:xfrm>
        <a:custGeom>
          <a:avLst/>
          <a:gdLst/>
          <a:ahLst/>
          <a:cxnLst/>
          <a:rect l="0" t="0" r="0" b="0"/>
          <a:pathLst>
            <a:path>
              <a:moveTo>
                <a:pt x="0" y="11381"/>
              </a:moveTo>
              <a:lnTo>
                <a:pt x="323634"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2865" y="660889"/>
        <a:ext cx="16181" cy="16181"/>
      </dsp:txXfrm>
    </dsp:sp>
    <dsp:sp modelId="{F44F9F11-2B43-8343-92E7-43CA9A676323}">
      <dsp:nvSpPr>
        <dsp:cNvPr id="0" name=""/>
        <dsp:cNvSpPr/>
      </dsp:nvSpPr>
      <dsp:spPr>
        <a:xfrm>
          <a:off x="2392773" y="466708"/>
          <a:ext cx="809086" cy="404543"/>
        </a:xfrm>
        <a:prstGeom prst="roundRect">
          <a:avLst>
            <a:gd name="adj" fmla="val 1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awesome-app</a:t>
          </a:r>
          <a:endParaRPr lang="en-US" sz="1300" kern="1200" dirty="0"/>
        </a:p>
      </dsp:txBody>
      <dsp:txXfrm>
        <a:off x="2404622" y="478557"/>
        <a:ext cx="785388" cy="380845"/>
      </dsp:txXfrm>
    </dsp:sp>
    <dsp:sp modelId="{2DEE3676-3DD3-3943-9351-8AD14AD5AA9B}">
      <dsp:nvSpPr>
        <dsp:cNvPr id="0" name=""/>
        <dsp:cNvSpPr/>
      </dsp:nvSpPr>
      <dsp:spPr>
        <a:xfrm rot="3310531">
          <a:off x="1947595" y="890210"/>
          <a:ext cx="566721" cy="22763"/>
        </a:xfrm>
        <a:custGeom>
          <a:avLst/>
          <a:gdLst/>
          <a:ahLst/>
          <a:cxnLst/>
          <a:rect l="0" t="0" r="0" b="0"/>
          <a:pathLst>
            <a:path>
              <a:moveTo>
                <a:pt x="0" y="11381"/>
              </a:moveTo>
              <a:lnTo>
                <a:pt x="56672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787" y="887424"/>
        <a:ext cx="28336" cy="28336"/>
      </dsp:txXfrm>
    </dsp:sp>
    <dsp:sp modelId="{B9F3DEE1-E14E-0D4F-B8C2-C4EE935E46AE}">
      <dsp:nvSpPr>
        <dsp:cNvPr id="0" name=""/>
        <dsp:cNvSpPr/>
      </dsp:nvSpPr>
      <dsp:spPr>
        <a:xfrm>
          <a:off x="2392773" y="931933"/>
          <a:ext cx="809086" cy="404543"/>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security-</a:t>
          </a:r>
          <a:r>
            <a:rPr lang="en-US" sz="1300" kern="1200" dirty="0" err="1" smtClean="0"/>
            <a:t>pkg</a:t>
          </a:r>
          <a:endParaRPr lang="en-US" sz="1300" kern="1200" dirty="0"/>
        </a:p>
      </dsp:txBody>
      <dsp:txXfrm>
        <a:off x="2404622" y="943782"/>
        <a:ext cx="785388" cy="380845"/>
      </dsp:txXfrm>
    </dsp:sp>
    <dsp:sp modelId="{1EC3626B-BB2F-D84A-BB70-8FB8F716C4B7}">
      <dsp:nvSpPr>
        <dsp:cNvPr id="0" name=""/>
        <dsp:cNvSpPr/>
      </dsp:nvSpPr>
      <dsp:spPr>
        <a:xfrm rot="2142401">
          <a:off x="898956" y="1936966"/>
          <a:ext cx="398557" cy="22763"/>
        </a:xfrm>
        <a:custGeom>
          <a:avLst/>
          <a:gdLst/>
          <a:ahLst/>
          <a:cxnLst/>
          <a:rect l="0" t="0" r="0" b="0"/>
          <a:pathLst>
            <a:path>
              <a:moveTo>
                <a:pt x="0" y="11381"/>
              </a:moveTo>
              <a:lnTo>
                <a:pt x="398557"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088270" y="1938384"/>
        <a:ext cx="19927" cy="19927"/>
      </dsp:txXfrm>
    </dsp:sp>
    <dsp:sp modelId="{FAB3633E-4908-0745-A6D0-2350DC18B916}">
      <dsp:nvSpPr>
        <dsp:cNvPr id="0" name=""/>
        <dsp:cNvSpPr/>
      </dsp:nvSpPr>
      <dsp:spPr>
        <a:xfrm>
          <a:off x="1260052" y="1862383"/>
          <a:ext cx="809086" cy="404543"/>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err="1" smtClean="0"/>
            <a:t>pkg</a:t>
          </a:r>
          <a:endParaRPr lang="en-US" sz="1300" kern="1200" dirty="0"/>
        </a:p>
      </dsp:txBody>
      <dsp:txXfrm>
        <a:off x="1271901" y="1874232"/>
        <a:ext cx="785388" cy="380845"/>
      </dsp:txXfrm>
    </dsp:sp>
    <dsp:sp modelId="{4B855456-F0DB-AA47-A4B4-C8030E97E7AA}">
      <dsp:nvSpPr>
        <dsp:cNvPr id="0" name=""/>
        <dsp:cNvSpPr/>
      </dsp:nvSpPr>
      <dsp:spPr>
        <a:xfrm rot="18289469">
          <a:off x="1947595" y="1820660"/>
          <a:ext cx="566721" cy="22763"/>
        </a:xfrm>
        <a:custGeom>
          <a:avLst/>
          <a:gdLst/>
          <a:ahLst/>
          <a:cxnLst/>
          <a:rect l="0" t="0" r="0" b="0"/>
          <a:pathLst>
            <a:path>
              <a:moveTo>
                <a:pt x="0" y="11381"/>
              </a:moveTo>
              <a:lnTo>
                <a:pt x="56672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787" y="1817874"/>
        <a:ext cx="28336" cy="28336"/>
      </dsp:txXfrm>
    </dsp:sp>
    <dsp:sp modelId="{66764F56-BC03-8D4B-A249-E5EDB4541AD4}">
      <dsp:nvSpPr>
        <dsp:cNvPr id="0" name=""/>
        <dsp:cNvSpPr/>
      </dsp:nvSpPr>
      <dsp:spPr>
        <a:xfrm>
          <a:off x="2392773" y="1397158"/>
          <a:ext cx="809086" cy="404543"/>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err="1" smtClean="0"/>
            <a:t>fmt</a:t>
          </a:r>
          <a:endParaRPr lang="en-US" sz="1300" kern="1200" dirty="0"/>
        </a:p>
      </dsp:txBody>
      <dsp:txXfrm>
        <a:off x="2404622" y="1409007"/>
        <a:ext cx="785388" cy="380845"/>
      </dsp:txXfrm>
    </dsp:sp>
    <dsp:sp modelId="{CCEE34B3-91F4-6146-BB4E-1BB5471D63F3}">
      <dsp:nvSpPr>
        <dsp:cNvPr id="0" name=""/>
        <dsp:cNvSpPr/>
      </dsp:nvSpPr>
      <dsp:spPr>
        <a:xfrm>
          <a:off x="2069138" y="2053272"/>
          <a:ext cx="323634" cy="22763"/>
        </a:xfrm>
        <a:custGeom>
          <a:avLst/>
          <a:gdLst/>
          <a:ahLst/>
          <a:cxnLst/>
          <a:rect l="0" t="0" r="0" b="0"/>
          <a:pathLst>
            <a:path>
              <a:moveTo>
                <a:pt x="0" y="11381"/>
              </a:moveTo>
              <a:lnTo>
                <a:pt x="323634"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2865" y="2056563"/>
        <a:ext cx="16181" cy="16181"/>
      </dsp:txXfrm>
    </dsp:sp>
    <dsp:sp modelId="{8625D8D4-C721-114B-BA1C-E9D7CD9E713A}">
      <dsp:nvSpPr>
        <dsp:cNvPr id="0" name=""/>
        <dsp:cNvSpPr/>
      </dsp:nvSpPr>
      <dsp:spPr>
        <a:xfrm>
          <a:off x="2392773" y="1862383"/>
          <a:ext cx="809086" cy="404543"/>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recipe</a:t>
          </a:r>
          <a:endParaRPr lang="en-US" sz="1300" kern="1200" dirty="0"/>
        </a:p>
      </dsp:txBody>
      <dsp:txXfrm>
        <a:off x="2404622" y="1874232"/>
        <a:ext cx="785388" cy="380845"/>
      </dsp:txXfrm>
    </dsp:sp>
    <dsp:sp modelId="{75DF0864-8FCD-474F-A98B-246628C24555}">
      <dsp:nvSpPr>
        <dsp:cNvPr id="0" name=""/>
        <dsp:cNvSpPr/>
      </dsp:nvSpPr>
      <dsp:spPr>
        <a:xfrm rot="3310531">
          <a:off x="1947595" y="2285885"/>
          <a:ext cx="566721" cy="22763"/>
        </a:xfrm>
        <a:custGeom>
          <a:avLst/>
          <a:gdLst/>
          <a:ahLst/>
          <a:cxnLst/>
          <a:rect l="0" t="0" r="0" b="0"/>
          <a:pathLst>
            <a:path>
              <a:moveTo>
                <a:pt x="0" y="11381"/>
              </a:moveTo>
              <a:lnTo>
                <a:pt x="56672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787" y="2283099"/>
        <a:ext cx="28336" cy="28336"/>
      </dsp:txXfrm>
    </dsp:sp>
    <dsp:sp modelId="{953F2696-B1D8-524A-A742-B16201510455}">
      <dsp:nvSpPr>
        <dsp:cNvPr id="0" name=""/>
        <dsp:cNvSpPr/>
      </dsp:nvSpPr>
      <dsp:spPr>
        <a:xfrm>
          <a:off x="2392773" y="2327607"/>
          <a:ext cx="809086" cy="404543"/>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security</a:t>
          </a:r>
          <a:endParaRPr lang="en-US" sz="1300" kern="1200" dirty="0"/>
        </a:p>
      </dsp:txBody>
      <dsp:txXfrm>
        <a:off x="2404622" y="2339456"/>
        <a:ext cx="785388" cy="380845"/>
      </dsp:txXfrm>
    </dsp:sp>
    <dsp:sp modelId="{0AE60012-E971-2040-96C9-942F43C6A580}">
      <dsp:nvSpPr>
        <dsp:cNvPr id="0" name=""/>
        <dsp:cNvSpPr/>
      </dsp:nvSpPr>
      <dsp:spPr>
        <a:xfrm rot="4467012">
          <a:off x="494609" y="2402191"/>
          <a:ext cx="1207250" cy="22763"/>
        </a:xfrm>
        <a:custGeom>
          <a:avLst/>
          <a:gdLst/>
          <a:ahLst/>
          <a:cxnLst/>
          <a:rect l="0" t="0" r="0" b="0"/>
          <a:pathLst>
            <a:path>
              <a:moveTo>
                <a:pt x="0" y="11381"/>
              </a:moveTo>
              <a:lnTo>
                <a:pt x="1207250"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068053" y="2383392"/>
        <a:ext cx="60362" cy="60362"/>
      </dsp:txXfrm>
    </dsp:sp>
    <dsp:sp modelId="{302E0FC5-3EAE-FF4E-96A7-7561C3B381ED}">
      <dsp:nvSpPr>
        <dsp:cNvPr id="0" name=""/>
        <dsp:cNvSpPr/>
      </dsp:nvSpPr>
      <dsp:spPr>
        <a:xfrm>
          <a:off x="1260052" y="2792832"/>
          <a:ext cx="809086" cy="404543"/>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bin</a:t>
          </a:r>
          <a:endParaRPr lang="en-US" sz="1300" kern="1200" dirty="0"/>
        </a:p>
      </dsp:txBody>
      <dsp:txXfrm>
        <a:off x="1271901" y="2804681"/>
        <a:ext cx="785388" cy="380845"/>
      </dsp:txXfrm>
    </dsp:sp>
    <dsp:sp modelId="{9B4DDFED-BB6B-3F47-B98F-693A339B5E86}">
      <dsp:nvSpPr>
        <dsp:cNvPr id="0" name=""/>
        <dsp:cNvSpPr/>
      </dsp:nvSpPr>
      <dsp:spPr>
        <a:xfrm>
          <a:off x="2069138" y="2983722"/>
          <a:ext cx="323634" cy="22763"/>
        </a:xfrm>
        <a:custGeom>
          <a:avLst/>
          <a:gdLst/>
          <a:ahLst/>
          <a:cxnLst/>
          <a:rect l="0" t="0" r="0" b="0"/>
          <a:pathLst>
            <a:path>
              <a:moveTo>
                <a:pt x="0" y="11381"/>
              </a:moveTo>
              <a:lnTo>
                <a:pt x="323634"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2865" y="2987013"/>
        <a:ext cx="16181" cy="16181"/>
      </dsp:txXfrm>
    </dsp:sp>
    <dsp:sp modelId="{3ED6E3EA-9774-5F41-80B5-6A4BBBB1DD03}">
      <dsp:nvSpPr>
        <dsp:cNvPr id="0" name=""/>
        <dsp:cNvSpPr/>
      </dsp:nvSpPr>
      <dsp:spPr>
        <a:xfrm>
          <a:off x="2392773" y="2792832"/>
          <a:ext cx="809086" cy="404543"/>
        </a:xfrm>
        <a:prstGeom prst="roundRect">
          <a:avLst>
            <a:gd name="adj" fmla="val 1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awesome</a:t>
          </a:r>
          <a:endParaRPr lang="en-US" sz="1300" kern="1200" dirty="0"/>
        </a:p>
      </dsp:txBody>
      <dsp:txXfrm>
        <a:off x="2404622" y="2804681"/>
        <a:ext cx="785388" cy="38084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4/18/17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4/18/17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4/18/17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4/18/17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4/18/17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4/18/17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4/18/17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5170341"/>
            <a:ext cx="6846124" cy="740906"/>
            <a:chOff x="723601" y="5170341"/>
            <a:chExt cx="6846124" cy="74090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351089"/>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37690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6242443"/>
            <a:ext cx="8205742"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8" y="1600200"/>
            <a:ext cx="3843771" cy="1610678"/>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7" y="1617084"/>
            <a:ext cx="3761185" cy="1911514"/>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3" y="244382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3" y="2904500"/>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3" y="3365174"/>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3" y="3825848"/>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3" y="428652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3" y="474719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3" y="198315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8" y="4747196"/>
            <a:ext cx="257685"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8" y="1983152"/>
            <a:ext cx="257685" cy="22794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221110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671775"/>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3132449"/>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3593123"/>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4053797"/>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451447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0" y="2211101"/>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1" y="519508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1" y="243104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3" y="2658994"/>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2" y="519125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2" y="242721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4" y="2655164"/>
            <a:ext cx="1" cy="6089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962384"/>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962384"/>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3264107"/>
            <a:ext cx="257686" cy="23315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1"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6" y="3029758"/>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5"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3029758"/>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3497258"/>
            <a:ext cx="1276156" cy="47857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0" y="2135215"/>
            <a:ext cx="1" cy="2543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3" y="3305911"/>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2" y="3866015"/>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2" y="4327120"/>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2" y="479864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2" y="527017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1" y="19072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455052" y="3634810"/>
            <a:ext cx="446130"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4555069"/>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502659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953893"/>
            <a:ext cx="862948" cy="352018"/>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3048653"/>
            <a:ext cx="0" cy="81736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4093964"/>
            <a:ext cx="0" cy="233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4"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3"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3" y="2953893"/>
            <a:ext cx="989947" cy="352019"/>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1" y="2953893"/>
            <a:ext cx="970411" cy="352019"/>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390251" y="3562842"/>
            <a:ext cx="429192"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14790" y="3572611"/>
            <a:ext cx="429192"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3048653"/>
            <a:ext cx="635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30430" y="3707507"/>
            <a:ext cx="276792"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175421"/>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8" y="309250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4142787"/>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63957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51363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63528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0" y="2674383"/>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403370"/>
            <a:ext cx="0" cy="271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65711" y="3532011"/>
            <a:ext cx="936306"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863235"/>
            <a:ext cx="0" cy="3121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370736"/>
            <a:ext cx="0" cy="268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867525"/>
            <a:ext cx="0" cy="268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3"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780484" y="3447003"/>
            <a:ext cx="382815"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8" y="2769143"/>
            <a:ext cx="1131913" cy="323363"/>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6" y="31183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769144"/>
            <a:ext cx="684616" cy="349188"/>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2" y="3213092"/>
            <a:ext cx="684615" cy="432905"/>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7" y="3213093"/>
            <a:ext cx="1007985" cy="432905"/>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3873947"/>
            <a:ext cx="0" cy="26884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3048653"/>
            <a:ext cx="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33605" y="3710682"/>
            <a:ext cx="276792"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6" y="231307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6" y="327315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6" y="395259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6" y="4451849"/>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6" y="495110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6" y="1813819"/>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4" y="2812329"/>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254102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00177" y="3122688"/>
            <a:ext cx="594015"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352851" y="3726849"/>
            <a:ext cx="451489"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204176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418054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467979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42942" y="3137503"/>
            <a:ext cx="271306"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907090"/>
            <a:ext cx="618718" cy="115947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39" y="6249581"/>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4152606"/>
            <a:ext cx="4323816" cy="1739298"/>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0" y="5276532"/>
            <a:ext cx="4383867" cy="849632"/>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6" y="3362670"/>
            <a:ext cx="4369671" cy="1286696"/>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39" y="6249581"/>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636782"/>
            <a:ext cx="4788292" cy="1712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842106"/>
            <a:ext cx="661046" cy="893306"/>
          </a:xfrm>
          <a:prstGeom prst="rect">
            <a:avLst/>
          </a:prstGeom>
        </p:spPr>
      </p:pic>
      <p:pic>
        <p:nvPicPr>
          <p:cNvPr id="10" name="Picture 9"/>
          <p:cNvPicPr>
            <a:picLocks noChangeAspect="1"/>
          </p:cNvPicPr>
          <p:nvPr/>
        </p:nvPicPr>
        <p:blipFill>
          <a:blip r:embed="rId2"/>
          <a:stretch>
            <a:fillRect/>
          </a:stretch>
        </p:blipFill>
        <p:spPr>
          <a:xfrm>
            <a:off x="3459301" y="1842106"/>
            <a:ext cx="661046" cy="893306"/>
          </a:xfrm>
          <a:prstGeom prst="rect">
            <a:avLst/>
          </a:prstGeom>
        </p:spPr>
      </p:pic>
      <p:pic>
        <p:nvPicPr>
          <p:cNvPr id="11" name="Picture 10"/>
          <p:cNvPicPr>
            <a:picLocks noChangeAspect="1"/>
          </p:cNvPicPr>
          <p:nvPr/>
        </p:nvPicPr>
        <p:blipFill>
          <a:blip r:embed="rId2"/>
          <a:stretch>
            <a:fillRect/>
          </a:stretch>
        </p:blipFill>
        <p:spPr>
          <a:xfrm>
            <a:off x="5130211" y="1842106"/>
            <a:ext cx="661046" cy="893306"/>
          </a:xfrm>
          <a:prstGeom prst="rect">
            <a:avLst/>
          </a:prstGeom>
        </p:spPr>
      </p:pic>
      <p:pic>
        <p:nvPicPr>
          <p:cNvPr id="12" name="Picture 11"/>
          <p:cNvPicPr>
            <a:picLocks noChangeAspect="1"/>
          </p:cNvPicPr>
          <p:nvPr/>
        </p:nvPicPr>
        <p:blipFill>
          <a:blip r:embed="rId2"/>
          <a:stretch>
            <a:fillRect/>
          </a:stretch>
        </p:blipFill>
        <p:spPr>
          <a:xfrm>
            <a:off x="6107600" y="1842106"/>
            <a:ext cx="661046" cy="893306"/>
          </a:xfrm>
          <a:prstGeom prst="rect">
            <a:avLst/>
          </a:prstGeom>
        </p:spPr>
      </p:pic>
      <p:sp>
        <p:nvSpPr>
          <p:cNvPr id="13" name="TextBox 12"/>
          <p:cNvSpPr txBox="1"/>
          <p:nvPr/>
        </p:nvSpPr>
        <p:spPr>
          <a:xfrm>
            <a:off x="4006901" y="2867668"/>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3866616"/>
            <a:ext cx="1555754" cy="2102370"/>
          </a:xfrm>
          <a:prstGeom prst="rect">
            <a:avLst/>
          </a:prstGeom>
        </p:spPr>
      </p:pic>
      <p:sp>
        <p:nvSpPr>
          <p:cNvPr id="17" name="Diamond 16"/>
          <p:cNvSpPr/>
          <p:nvPr/>
        </p:nvSpPr>
        <p:spPr>
          <a:xfrm>
            <a:off x="1240317"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4212382"/>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2" y="4073695"/>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4073695"/>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4073695"/>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8"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3" y="4073695"/>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7"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1"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5"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2237977"/>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4703610"/>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Import Declaration</a:t>
                      </a:r>
                      <a:endParaRPr lang="en-US" dirty="0"/>
                    </a:p>
                  </a:txBody>
                  <a:tcPr/>
                </a:tc>
                <a:tc>
                  <a:txBody>
                    <a:bodyPr/>
                    <a:lstStyle/>
                    <a:p>
                      <a:r>
                        <a:rPr lang="en-US" dirty="0" smtClean="0"/>
                        <a:t>Local Name of Sin</a:t>
                      </a:r>
                      <a:endParaRPr lang="en-US" dirty="0"/>
                    </a:p>
                  </a:txBody>
                  <a:tcPr/>
                </a:tc>
              </a:tr>
              <a:tr h="370840">
                <a:tc>
                  <a:txBody>
                    <a:bodyPr/>
                    <a:lstStyle/>
                    <a:p>
                      <a:r>
                        <a:rPr lang="en-US" dirty="0" smtClean="0"/>
                        <a:t>import “lib/</a:t>
                      </a:r>
                      <a:r>
                        <a:rPr lang="en-US" dirty="0" smtClean="0">
                          <a:solidFill>
                            <a:srgbClr val="3366FF"/>
                          </a:solidFill>
                        </a:rPr>
                        <a:t>math</a:t>
                      </a:r>
                      <a:r>
                        <a:rPr lang="en-US" dirty="0" smtClean="0"/>
                        <a:t>”</a:t>
                      </a:r>
                      <a:endParaRPr lang="en-US" dirty="0"/>
                    </a:p>
                  </a:txBody>
                  <a:tcPr/>
                </a:tc>
                <a:tc>
                  <a:txBody>
                    <a:bodyPr/>
                    <a:lstStyle/>
                    <a:p>
                      <a:r>
                        <a:rPr lang="en-US" dirty="0" err="1" smtClean="0">
                          <a:solidFill>
                            <a:srgbClr val="3366FF"/>
                          </a:solidFill>
                        </a:rPr>
                        <a:t>math.Sin</a:t>
                      </a:r>
                      <a:endParaRPr lang="en-US" dirty="0">
                        <a:solidFill>
                          <a:srgbClr val="3366FF"/>
                        </a:solidFill>
                      </a:endParaRPr>
                    </a:p>
                  </a:txBody>
                  <a:tcPr/>
                </a:tc>
              </a:tr>
              <a:tr h="370840">
                <a:tc>
                  <a:txBody>
                    <a:bodyPr/>
                    <a:lstStyle/>
                    <a:p>
                      <a:r>
                        <a:rPr lang="en-US" dirty="0" smtClean="0"/>
                        <a:t>import</a:t>
                      </a:r>
                      <a:r>
                        <a:rPr lang="en-US" baseline="0" dirty="0" smtClean="0"/>
                        <a:t> </a:t>
                      </a:r>
                      <a:r>
                        <a:rPr lang="en-US" baseline="0" dirty="0" smtClean="0">
                          <a:solidFill>
                            <a:srgbClr val="C0504D"/>
                          </a:solidFill>
                        </a:rPr>
                        <a:t>m</a:t>
                      </a:r>
                      <a:r>
                        <a:rPr lang="en-US" baseline="0" dirty="0" smtClean="0"/>
                        <a:t> “lib/math”</a:t>
                      </a:r>
                      <a:endParaRPr lang="en-US" dirty="0"/>
                    </a:p>
                  </a:txBody>
                  <a:tcPr/>
                </a:tc>
                <a:tc>
                  <a:txBody>
                    <a:bodyPr/>
                    <a:lstStyle/>
                    <a:p>
                      <a:r>
                        <a:rPr lang="en-US" dirty="0" err="1" smtClean="0">
                          <a:solidFill>
                            <a:srgbClr val="C0504D"/>
                          </a:solidFill>
                        </a:rPr>
                        <a:t>m</a:t>
                      </a:r>
                      <a:r>
                        <a:rPr lang="en-US" dirty="0" err="1" smtClean="0"/>
                        <a:t>.Sin</a:t>
                      </a:r>
                      <a:endParaRPr lang="en-US" dirty="0"/>
                    </a:p>
                  </a:txBody>
                  <a:tcPr/>
                </a:tc>
              </a:tr>
              <a:tr h="370840">
                <a:tc>
                  <a:txBody>
                    <a:bodyPr/>
                    <a:lstStyle/>
                    <a:p>
                      <a:r>
                        <a:rPr lang="en-US" dirty="0" smtClean="0"/>
                        <a:t>import </a:t>
                      </a:r>
                      <a:r>
                        <a:rPr lang="en-US" dirty="0" smtClean="0">
                          <a:solidFill>
                            <a:srgbClr val="FF0000"/>
                          </a:solidFill>
                        </a:rPr>
                        <a:t>.</a:t>
                      </a:r>
                      <a:r>
                        <a:rPr lang="en-US" dirty="0" smtClean="0"/>
                        <a:t> “lib/math”</a:t>
                      </a:r>
                      <a:endParaRPr lang="en-US" dirty="0"/>
                    </a:p>
                  </a:txBody>
                  <a:tcPr/>
                </a:tc>
                <a:tc>
                  <a:txBody>
                    <a:bodyPr/>
                    <a:lstStyle/>
                    <a:p>
                      <a:r>
                        <a:rPr lang="en-US" dirty="0" smtClean="0">
                          <a:solidFill>
                            <a:srgbClr val="FF0000"/>
                          </a:solidFill>
                        </a:rPr>
                        <a:t>Sin</a:t>
                      </a:r>
                      <a:endParaRPr lang="en-US" dirty="0">
                        <a:solidFill>
                          <a:srgbClr val="FF0000"/>
                        </a:solidFill>
                      </a:endParaRPr>
                    </a:p>
                  </a:txBody>
                  <a:tcPr/>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933314"/>
            <a:ext cx="4788292" cy="1250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4" y="3183522"/>
            <a:ext cx="4403107" cy="51473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4" y="2077092"/>
            <a:ext cx="1167481" cy="1577683"/>
          </a:xfrm>
          <a:prstGeom prst="rect">
            <a:avLst/>
          </a:prstGeom>
        </p:spPr>
      </p:pic>
      <p:pic>
        <p:nvPicPr>
          <p:cNvPr id="11" name="Picture 10"/>
          <p:cNvPicPr>
            <a:picLocks noChangeAspect="1"/>
          </p:cNvPicPr>
          <p:nvPr/>
        </p:nvPicPr>
        <p:blipFill>
          <a:blip r:embed="rId2"/>
          <a:stretch>
            <a:fillRect/>
          </a:stretch>
        </p:blipFill>
        <p:spPr>
          <a:xfrm>
            <a:off x="4099528" y="2075943"/>
            <a:ext cx="1160744" cy="1568579"/>
          </a:xfrm>
          <a:prstGeom prst="rect">
            <a:avLst/>
          </a:prstGeom>
        </p:spPr>
      </p:pic>
      <p:sp>
        <p:nvSpPr>
          <p:cNvPr id="13" name="TextBox 12"/>
          <p:cNvSpPr txBox="1"/>
          <p:nvPr/>
        </p:nvSpPr>
        <p:spPr>
          <a:xfrm>
            <a:off x="3977084" y="1563982"/>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4" y="4075353"/>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4075353"/>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4075353"/>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5" y="4075353"/>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2077092"/>
            <a:ext cx="1159894" cy="1567430"/>
          </a:xfrm>
          <a:prstGeom prst="rect">
            <a:avLst/>
          </a:prstGeom>
        </p:spPr>
      </p:pic>
      <p:sp>
        <p:nvSpPr>
          <p:cNvPr id="36" name="Oval 35"/>
          <p:cNvSpPr/>
          <p:nvPr/>
        </p:nvSpPr>
        <p:spPr>
          <a:xfrm>
            <a:off x="5822775" y="2465774"/>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1" y="2769085"/>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2325531"/>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686045"/>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3244328"/>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8" y="275061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5"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7"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2" y="3229997"/>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3229997"/>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3244328"/>
            <a:ext cx="1405868" cy="4001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4" y="318352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2325531"/>
            <a:ext cx="1405868" cy="443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417638"/>
            <a:ext cx="7290024" cy="34107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5" y="1722108"/>
            <a:ext cx="1778289" cy="12208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79" y="1842106"/>
            <a:ext cx="500055" cy="675750"/>
          </a:xfrm>
          <a:prstGeom prst="rect">
            <a:avLst/>
          </a:prstGeom>
        </p:spPr>
      </p:pic>
      <p:pic>
        <p:nvPicPr>
          <p:cNvPr id="6" name="Picture 5"/>
          <p:cNvPicPr>
            <a:picLocks noChangeAspect="1"/>
          </p:cNvPicPr>
          <p:nvPr/>
        </p:nvPicPr>
        <p:blipFill>
          <a:blip r:embed="rId2"/>
          <a:stretch>
            <a:fillRect/>
          </a:stretch>
        </p:blipFill>
        <p:spPr>
          <a:xfrm>
            <a:off x="2486910" y="1842106"/>
            <a:ext cx="500055" cy="675750"/>
          </a:xfrm>
          <a:prstGeom prst="rect">
            <a:avLst/>
          </a:prstGeom>
        </p:spPr>
      </p:pic>
      <p:sp>
        <p:nvSpPr>
          <p:cNvPr id="10" name="TextBox 9"/>
          <p:cNvSpPr txBox="1"/>
          <p:nvPr/>
        </p:nvSpPr>
        <p:spPr>
          <a:xfrm>
            <a:off x="2109730" y="2003056"/>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5080208"/>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5" y="2517856"/>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2" y="1722108"/>
            <a:ext cx="1778289" cy="12208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2" y="2517856"/>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7" y="1722108"/>
            <a:ext cx="1778289" cy="12208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7" y="2517856"/>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7" y="3274881"/>
            <a:ext cx="1778289" cy="12208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1" y="3394879"/>
            <a:ext cx="500055" cy="675750"/>
          </a:xfrm>
          <a:prstGeom prst="rect">
            <a:avLst/>
          </a:prstGeom>
        </p:spPr>
      </p:pic>
      <p:pic>
        <p:nvPicPr>
          <p:cNvPr id="27" name="Picture 26"/>
          <p:cNvPicPr>
            <a:picLocks noChangeAspect="1"/>
          </p:cNvPicPr>
          <p:nvPr/>
        </p:nvPicPr>
        <p:blipFill>
          <a:blip r:embed="rId2"/>
          <a:stretch>
            <a:fillRect/>
          </a:stretch>
        </p:blipFill>
        <p:spPr>
          <a:xfrm>
            <a:off x="2483732" y="3394879"/>
            <a:ext cx="500055" cy="675750"/>
          </a:xfrm>
          <a:prstGeom prst="rect">
            <a:avLst/>
          </a:prstGeom>
        </p:spPr>
      </p:pic>
      <p:sp>
        <p:nvSpPr>
          <p:cNvPr id="28" name="TextBox 27"/>
          <p:cNvSpPr txBox="1"/>
          <p:nvPr/>
        </p:nvSpPr>
        <p:spPr>
          <a:xfrm>
            <a:off x="2106552" y="3555829"/>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7" y="4070629"/>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3274881"/>
            <a:ext cx="1778289" cy="12208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09" y="3274881"/>
            <a:ext cx="1778289" cy="12208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4053752"/>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7" y="4036875"/>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417638"/>
            <a:ext cx="16784" cy="34107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3084691"/>
            <a:ext cx="2681884" cy="1250832"/>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6" y="4210793"/>
            <a:ext cx="510223" cy="2494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1" y="2635218"/>
            <a:ext cx="1700819" cy="9623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3" y="2929379"/>
            <a:ext cx="452459" cy="3106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993654"/>
            <a:ext cx="391636" cy="24258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774562"/>
          <a:ext cx="4461912" cy="3198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3707858"/>
            <a:ext cx="805114" cy="2607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6" y="52108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7" y="4335523"/>
            <a:ext cx="3329972" cy="1059945"/>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7" y="163616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0" y="324692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3850308"/>
            <a:ext cx="9144000" cy="1738024"/>
          </a:xfrm>
          <a:prstGeom prst="rect">
            <a:avLst/>
          </a:prstGeom>
        </p:spPr>
      </p:pic>
      <p:pic>
        <p:nvPicPr>
          <p:cNvPr id="16" name="Picture 15"/>
          <p:cNvPicPr>
            <a:picLocks noChangeAspect="1"/>
          </p:cNvPicPr>
          <p:nvPr/>
        </p:nvPicPr>
        <p:blipFill>
          <a:blip r:embed="rId3"/>
          <a:stretch>
            <a:fillRect/>
          </a:stretch>
        </p:blipFill>
        <p:spPr>
          <a:xfrm>
            <a:off x="1722784" y="5588332"/>
            <a:ext cx="7421216" cy="60892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64172" y="-1243669"/>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356808"/>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57326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1" y="2180857"/>
            <a:ext cx="6407385" cy="295289"/>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991397"/>
            <a:ext cx="9144000" cy="3032821"/>
          </a:xfrm>
          <a:prstGeom prst="rect">
            <a:avLst/>
          </a:prstGeom>
        </p:spPr>
      </p:pic>
      <p:pic>
        <p:nvPicPr>
          <p:cNvPr id="17" name="Picture 16"/>
          <p:cNvPicPr>
            <a:picLocks noChangeAspect="1"/>
          </p:cNvPicPr>
          <p:nvPr/>
        </p:nvPicPr>
        <p:blipFill>
          <a:blip r:embed="rId3"/>
          <a:stretch>
            <a:fillRect/>
          </a:stretch>
        </p:blipFill>
        <p:spPr>
          <a:xfrm>
            <a:off x="1789612" y="6024218"/>
            <a:ext cx="7354388" cy="833782"/>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099909" y="4014016"/>
            <a:ext cx="215662"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50909" y="4014016"/>
            <a:ext cx="215662"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2" y="4539438"/>
            <a:ext cx="2397515" cy="1159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3" y="4539438"/>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32172" y="397161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4" y="5819911"/>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lnSpcReduction="1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952683"/>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696871" y="3792522"/>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945620"/>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7" y="5200211"/>
            <a:ext cx="19006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32172" y="407944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4" y="5927741"/>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5200211"/>
            <a:ext cx="3377914"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grpSp>
        <p:nvGrpSpPr>
          <p:cNvPr id="7" name="Group 6"/>
          <p:cNvGrpSpPr/>
          <p:nvPr/>
        </p:nvGrpSpPr>
        <p:grpSpPr>
          <a:xfrm>
            <a:off x="2008982" y="2870369"/>
            <a:ext cx="4848515" cy="1415693"/>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2" y="4954162"/>
            <a:ext cx="4848513" cy="1283403"/>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4" y="4954162"/>
            <a:ext cx="2410123" cy="1327576"/>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521988"/>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09" y="5565933"/>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25511" y="3772476"/>
            <a:ext cx="215662"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4" y="4514925"/>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5" y="5184619"/>
            <a:ext cx="3371253" cy="1159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418190"/>
            <a:ext cx="9144000" cy="1327355"/>
          </a:xfrm>
          <a:prstGeom prst="rect">
            <a:avLst/>
          </a:prstGeom>
        </p:spPr>
      </p:pic>
      <p:grpSp>
        <p:nvGrpSpPr>
          <p:cNvPr id="47" name="Group 46"/>
          <p:cNvGrpSpPr/>
          <p:nvPr/>
        </p:nvGrpSpPr>
        <p:grpSpPr>
          <a:xfrm>
            <a:off x="4299838" y="2918777"/>
            <a:ext cx="1018477" cy="1032646"/>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690209" y="3269936"/>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4398969"/>
            <a:ext cx="33712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2" y="3419172"/>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07550" y="4319715"/>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4937765"/>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5233054"/>
            <a:ext cx="933578"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62643" y="5106829"/>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1" y="5933220"/>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659283"/>
            <a:ext cx="6921500" cy="63500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4" y="321529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35072" y="4115838"/>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4733888"/>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4" y="5029177"/>
            <a:ext cx="91581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2990165"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3" y="572934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5" y="3215295"/>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70558" y="3888433"/>
            <a:ext cx="215662"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473388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5" y="502917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198246"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4" y="5729343"/>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484795"/>
            <a:ext cx="5803900" cy="1435100"/>
          </a:xfrm>
          <a:prstGeom prst="rect">
            <a:avLst/>
          </a:prstGeom>
        </p:spPr>
      </p:pic>
      <p:sp>
        <p:nvSpPr>
          <p:cNvPr id="7" name="Striped Right Arrow 6"/>
          <p:cNvSpPr/>
          <p:nvPr/>
        </p:nvSpPr>
        <p:spPr>
          <a:xfrm>
            <a:off x="4284870" y="4367696"/>
            <a:ext cx="750956" cy="408608"/>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8" y="319958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67466" y="4109012"/>
            <a:ext cx="215662"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1" y="501346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31442" y="488724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0" y="571363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1" y="3212919"/>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04898" y="3376905"/>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2" y="5026801"/>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14894" y="4409118"/>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8" y="5726967"/>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1" y="4318872"/>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5" y="4311875"/>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3199585"/>
            <a:ext cx="1455192" cy="1032646"/>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32575" y="3363571"/>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89" y="5013467"/>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42571" y="4395784"/>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5" y="57136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4502556"/>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4502556"/>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4502556"/>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0" y="2895976"/>
            <a:ext cx="3679875"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4216442"/>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4216442"/>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421644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514293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514293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514293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6015004"/>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6015004"/>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6015004"/>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19" y="394304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4869543"/>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1" y="579603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Intent</a:t>
                      </a:r>
                      <a:endParaRPr lang="en-US" dirty="0"/>
                    </a:p>
                  </a:txBody>
                  <a:tcPr/>
                </a:tc>
                <a:tc>
                  <a:txBody>
                    <a:bodyPr/>
                    <a:lstStyle/>
                    <a:p>
                      <a:endParaRPr lang="en-US" dirty="0"/>
                    </a:p>
                  </a:txBody>
                  <a:tcPr/>
                </a:tc>
              </a:tr>
              <a:tr h="370840">
                <a:tc>
                  <a:txBody>
                    <a:bodyPr/>
                    <a:lstStyle/>
                    <a:p>
                      <a:r>
                        <a:rPr lang="en-US" dirty="0" smtClean="0"/>
                        <a:t>Construct</a:t>
                      </a:r>
                      <a:endParaRPr lang="en-US" dirty="0"/>
                    </a:p>
                  </a:txBody>
                  <a:tcPr/>
                </a:tc>
                <a:tc>
                  <a:txBody>
                    <a:bodyPr/>
                    <a:lstStyle/>
                    <a:p>
                      <a:r>
                        <a:rPr lang="en-US" dirty="0" smtClean="0"/>
                        <a:t>m</a:t>
                      </a:r>
                      <a:r>
                        <a:rPr lang="en-US" baseline="0" dirty="0" smtClean="0"/>
                        <a:t> := map[key]value{}</a:t>
                      </a:r>
                      <a:endParaRPr lang="en-US" dirty="0"/>
                    </a:p>
                  </a:txBody>
                  <a:tcPr/>
                </a:tc>
              </a:tr>
              <a:tr h="370840">
                <a:tc>
                  <a:txBody>
                    <a:bodyPr/>
                    <a:lstStyle/>
                    <a:p>
                      <a:r>
                        <a:rPr lang="en-US" dirty="0" smtClean="0"/>
                        <a:t>Insert</a:t>
                      </a:r>
                      <a:endParaRPr lang="en-US" dirty="0"/>
                    </a:p>
                  </a:txBody>
                  <a:tcPr/>
                </a:tc>
                <a:tc>
                  <a:txBody>
                    <a:bodyPr/>
                    <a:lstStyle/>
                    <a:p>
                      <a:r>
                        <a:rPr lang="en-US" dirty="0" smtClean="0"/>
                        <a:t>m[k] = v</a:t>
                      </a:r>
                      <a:endParaRPr lang="en-US" dirty="0"/>
                    </a:p>
                  </a:txBody>
                  <a:tcPr/>
                </a:tc>
              </a:tr>
              <a:tr h="370840">
                <a:tc>
                  <a:txBody>
                    <a:bodyPr/>
                    <a:lstStyle/>
                    <a:p>
                      <a:r>
                        <a:rPr lang="en-US" dirty="0" smtClean="0"/>
                        <a:t>Lookup</a:t>
                      </a:r>
                      <a:endParaRPr lang="en-US" dirty="0"/>
                    </a:p>
                  </a:txBody>
                  <a:tcPr/>
                </a:tc>
                <a:tc>
                  <a:txBody>
                    <a:bodyPr/>
                    <a:lstStyle/>
                    <a:p>
                      <a:r>
                        <a:rPr lang="en-US" dirty="0" smtClean="0"/>
                        <a:t>v</a:t>
                      </a:r>
                      <a:r>
                        <a:rPr lang="en-US" baseline="0" dirty="0" smtClean="0"/>
                        <a:t> = m</a:t>
                      </a:r>
                      <a:r>
                        <a:rPr lang="en-US" dirty="0" smtClean="0"/>
                        <a:t>[k]</a:t>
                      </a:r>
                      <a:endParaRPr lang="en-US" dirty="0"/>
                    </a:p>
                  </a:txBody>
                  <a:tcPr/>
                </a:tc>
              </a:tr>
              <a:tr h="370840">
                <a:tc>
                  <a:txBody>
                    <a:bodyPr/>
                    <a:lstStyle/>
                    <a:p>
                      <a:r>
                        <a:rPr lang="en-US" dirty="0" smtClean="0"/>
                        <a:t>Delete</a:t>
                      </a:r>
                      <a:endParaRPr lang="en-US" dirty="0"/>
                    </a:p>
                  </a:txBody>
                  <a:tcPr/>
                </a:tc>
                <a:tc>
                  <a:txBody>
                    <a:bodyPr/>
                    <a:lstStyle/>
                    <a:p>
                      <a:r>
                        <a:rPr lang="en-US" dirty="0" smtClean="0"/>
                        <a:t>delete(m,</a:t>
                      </a:r>
                      <a:r>
                        <a:rPr lang="en-US" baseline="0" dirty="0" smtClean="0"/>
                        <a:t> k)</a:t>
                      </a:r>
                      <a:endParaRPr lang="en-US" dirty="0"/>
                    </a:p>
                  </a:txBody>
                  <a:tcPr/>
                </a:tc>
              </a:tr>
              <a:tr h="370840">
                <a:tc>
                  <a:txBody>
                    <a:bodyPr/>
                    <a:lstStyle/>
                    <a:p>
                      <a:r>
                        <a:rPr lang="en-US" dirty="0" smtClean="0"/>
                        <a:t>Iterate</a:t>
                      </a:r>
                      <a:endParaRPr lang="en-US" dirty="0"/>
                    </a:p>
                  </a:txBody>
                  <a:tcPr/>
                </a:tc>
                <a:tc>
                  <a:txBody>
                    <a:bodyPr/>
                    <a:lstStyle/>
                    <a:p>
                      <a:r>
                        <a:rPr lang="en-US" smtClean="0"/>
                        <a:t>for </a:t>
                      </a:r>
                      <a:r>
                        <a:rPr lang="en-US" dirty="0" smtClean="0"/>
                        <a:t>k, v := range m</a:t>
                      </a:r>
                      <a:endParaRPr lang="en-US" dirty="0"/>
                    </a:p>
                  </a:txBody>
                  <a:tcPr/>
                </a:tc>
              </a:tr>
              <a:tr h="370840">
                <a:tc>
                  <a:txBody>
                    <a:bodyPr/>
                    <a:lstStyle/>
                    <a:p>
                      <a:r>
                        <a:rPr lang="en-US" dirty="0" smtClean="0"/>
                        <a:t>Size</a:t>
                      </a:r>
                      <a:endParaRPr lang="en-US" dirty="0"/>
                    </a:p>
                  </a:txBody>
                  <a:tcPr/>
                </a:tc>
                <a:tc>
                  <a:txBody>
                    <a:bodyPr/>
                    <a:lstStyle/>
                    <a:p>
                      <a:r>
                        <a:rPr lang="en-US" dirty="0" err="1" smtClean="0"/>
                        <a:t>len</a:t>
                      </a:r>
                      <a:r>
                        <a:rPr lang="en-US" dirty="0" smtClean="0"/>
                        <a:t> m</a:t>
                      </a:r>
                      <a:endParaRPr lang="en-US" dirty="0"/>
                    </a:p>
                  </a:txBody>
                  <a:tcPr/>
                </a:tc>
              </a:tr>
            </a:tbl>
          </a:graphicData>
        </a:graphic>
      </p:graphicFrame>
      <p:sp>
        <p:nvSpPr>
          <p:cNvPr id="3" name="TextBox 2"/>
          <p:cNvSpPr txBox="1"/>
          <p:nvPr/>
        </p:nvSpPr>
        <p:spPr>
          <a:xfrm>
            <a:off x="1511874" y="5321611"/>
            <a:ext cx="5659948"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4359371"/>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3516324"/>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707603"/>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89888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5141077"/>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0" y="3284365"/>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1" y="2844852"/>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2051581"/>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5" y="3029518"/>
            <a:ext cx="2418996" cy="439513"/>
          </a:xfrm>
          <a:prstGeom prst="bentConnector3">
            <a:avLst>
              <a:gd name="adj1" fmla="val 60215"/>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4623575"/>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3284364"/>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859107"/>
            <a:ext cx="25284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859108"/>
            <a:ext cx="344114" cy="7900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3284365"/>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3" y="2859108"/>
            <a:ext cx="241349"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3284365"/>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859108"/>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5149067"/>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965311"/>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5103315"/>
            <a:ext cx="1563028" cy="1005677"/>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4706569"/>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2574312"/>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600200"/>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600200"/>
          <a:ext cx="8229600" cy="11125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b="1" dirty="0" err="1" smtClean="0"/>
                        <a:t>chan</a:t>
                      </a:r>
                      <a:r>
                        <a:rPr lang="en-US" b="1" dirty="0" smtClean="0"/>
                        <a:t>&lt;- T</a:t>
                      </a:r>
                      <a:endParaRPr lang="en-US" b="1" dirty="0"/>
                    </a:p>
                  </a:txBody>
                  <a:tcPr/>
                </a:tc>
                <a:tc>
                  <a:txBody>
                    <a:bodyPr/>
                    <a:lstStyle/>
                    <a:p>
                      <a:r>
                        <a:rPr lang="en-US" b="1" dirty="0" smtClean="0"/>
                        <a:t>Allows</a:t>
                      </a:r>
                      <a:r>
                        <a:rPr lang="en-US" b="1" baseline="0" dirty="0" smtClean="0"/>
                        <a:t> </a:t>
                      </a:r>
                      <a:r>
                        <a:rPr lang="en-US" b="1" i="1" u="sng" baseline="0" dirty="0" smtClean="0"/>
                        <a:t>only</a:t>
                      </a:r>
                      <a:r>
                        <a:rPr lang="en-US" b="1" baseline="0" dirty="0" smtClean="0"/>
                        <a:t> sending of values of type T</a:t>
                      </a:r>
                      <a:endParaRPr lang="en-US" b="1" dirty="0"/>
                    </a:p>
                  </a:txBody>
                  <a:tcPr/>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600200"/>
          <a:ext cx="8229600" cy="14833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dirty="0" err="1" smtClean="0"/>
                        <a:t>chan</a:t>
                      </a:r>
                      <a:r>
                        <a:rPr lang="en-US" dirty="0" smtClean="0"/>
                        <a:t>&lt;- T</a:t>
                      </a:r>
                      <a:endParaRPr lang="en-US" dirty="0"/>
                    </a:p>
                  </a:txBody>
                  <a:tcPr/>
                </a:tc>
                <a:tc>
                  <a:txBody>
                    <a:bodyPr/>
                    <a:lstStyle/>
                    <a:p>
                      <a:r>
                        <a:rPr lang="en-US" dirty="0" smtClean="0"/>
                        <a:t>Allows</a:t>
                      </a:r>
                      <a:r>
                        <a:rPr lang="en-US" baseline="0" dirty="0" smtClean="0"/>
                        <a:t> </a:t>
                      </a:r>
                      <a:r>
                        <a:rPr lang="en-US" b="1" baseline="0" dirty="0" smtClean="0"/>
                        <a:t>only</a:t>
                      </a:r>
                      <a:r>
                        <a:rPr lang="en-US" baseline="0" dirty="0" smtClean="0"/>
                        <a:t> sending of values of type T</a:t>
                      </a:r>
                      <a:endParaRPr lang="en-US" dirty="0"/>
                    </a:p>
                  </a:txBody>
                  <a:tcPr/>
                </a:tc>
              </a:tr>
              <a:tr h="370840">
                <a:tc>
                  <a:txBody>
                    <a:bodyPr/>
                    <a:lstStyle/>
                    <a:p>
                      <a:r>
                        <a:rPr lang="en-US" b="1" dirty="0" smtClean="0"/>
                        <a:t>&lt;-</a:t>
                      </a:r>
                      <a:r>
                        <a:rPr lang="en-US" b="1" dirty="0" err="1" smtClean="0"/>
                        <a:t>chan</a:t>
                      </a:r>
                      <a:r>
                        <a:rPr lang="en-US" b="1" dirty="0" smtClean="0"/>
                        <a:t> T</a:t>
                      </a:r>
                      <a:endParaRPr lang="en-US" b="1" dirty="0"/>
                    </a:p>
                  </a:txBody>
                  <a:tcPr/>
                </a:tc>
                <a:tc>
                  <a:txBody>
                    <a:bodyPr/>
                    <a:lstStyle/>
                    <a:p>
                      <a:r>
                        <a:rPr lang="en-US" b="1" dirty="0" smtClean="0"/>
                        <a:t>Allows </a:t>
                      </a:r>
                      <a:r>
                        <a:rPr lang="en-US" b="1" i="1" u="sng" dirty="0" smtClean="0"/>
                        <a:t>only</a:t>
                      </a:r>
                      <a:r>
                        <a:rPr lang="en-US" b="1" dirty="0" smtClean="0"/>
                        <a:t> receiving values of type T</a:t>
                      </a:r>
                      <a:endParaRPr lang="en-US" b="1" dirty="0"/>
                    </a:p>
                  </a:txBody>
                  <a:tcPr/>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600200"/>
          <a:ext cx="8229600" cy="1854200"/>
        </p:xfrm>
        <a:graphic>
          <a:graphicData uri="http://schemas.openxmlformats.org/drawingml/2006/table">
            <a:tbl>
              <a:tblPr firstRow="1" bandRow="1">
                <a:tableStyleId>{5C22544A-7EE6-4342-B048-85BDC9FD1C3A}</a:tableStyleId>
              </a:tblPr>
              <a:tblGrid>
                <a:gridCol w="628874"/>
                <a:gridCol w="3982274"/>
                <a:gridCol w="3618452"/>
              </a:tblGrid>
              <a:tr h="370840">
                <a:tc>
                  <a:txBody>
                    <a:bodyPr/>
                    <a:lstStyle/>
                    <a:p>
                      <a:r>
                        <a:rPr lang="en-US" dirty="0" smtClean="0"/>
                        <a:t>#</a:t>
                      </a:r>
                      <a:endParaRPr lang="en-US" dirty="0"/>
                    </a:p>
                  </a:txBody>
                  <a:tcPr/>
                </a:tc>
                <a:tc>
                  <a:txBody>
                    <a:bodyPr/>
                    <a:lstStyle/>
                    <a:p>
                      <a:r>
                        <a:rPr lang="en-US" dirty="0" smtClean="0"/>
                        <a:t>Channel</a:t>
                      </a:r>
                      <a:r>
                        <a:rPr lang="en-US" baseline="0" dirty="0" smtClean="0"/>
                        <a:t> of Channels</a:t>
                      </a:r>
                      <a:endParaRPr lang="en-US" dirty="0"/>
                    </a:p>
                  </a:txBody>
                  <a:tcPr/>
                </a:tc>
                <a:tc>
                  <a:txBody>
                    <a:bodyPr/>
                    <a:lstStyle/>
                    <a:p>
                      <a:r>
                        <a:rPr lang="en-US" dirty="0" smtClean="0"/>
                        <a:t>Meaning</a:t>
                      </a:r>
                      <a:endParaRPr lang="en-US" dirty="0"/>
                    </a:p>
                  </a:txBody>
                  <a:tcPr/>
                </a:tc>
              </a:tr>
              <a:tr h="370840">
                <a:tc>
                  <a:txBody>
                    <a:bodyPr/>
                    <a:lstStyle/>
                    <a:p>
                      <a:r>
                        <a:rPr lang="en-US" dirty="0" smtClean="0"/>
                        <a:t>1</a:t>
                      </a:r>
                      <a:endParaRPr lang="en-US" dirty="0"/>
                    </a:p>
                  </a:txBody>
                  <a:tcPr/>
                </a:tc>
                <a:tc>
                  <a:txBody>
                    <a:bodyPr/>
                    <a:lstStyle/>
                    <a:p>
                      <a:r>
                        <a:rPr lang="en-US" dirty="0" err="1" smtClean="0"/>
                        <a:t>chan</a:t>
                      </a:r>
                      <a:r>
                        <a:rPr lang="en-US" dirty="0" smtClean="0"/>
                        <a:t>&lt;- </a:t>
                      </a:r>
                      <a:r>
                        <a:rPr lang="en-US" dirty="0" err="1" smtClean="0"/>
                        <a:t>chan</a:t>
                      </a:r>
                      <a:r>
                        <a:rPr lang="en-US" dirty="0" smtClean="0"/>
                        <a:t> </a:t>
                      </a:r>
                      <a:r>
                        <a:rPr lang="en-US" dirty="0" err="1" smtClean="0"/>
                        <a:t>int</a:t>
                      </a:r>
                      <a:endParaRPr lang="en-US" dirty="0"/>
                    </a:p>
                  </a:txBody>
                  <a:tcPr/>
                </a:tc>
                <a:tc>
                  <a:txBody>
                    <a:bodyPr/>
                    <a:lstStyle/>
                    <a:p>
                      <a:r>
                        <a:rPr lang="en-US" dirty="0" smtClean="0"/>
                        <a:t>same as </a:t>
                      </a:r>
                      <a:r>
                        <a:rPr lang="en-US" dirty="0" err="1" smtClean="0"/>
                        <a:t>chan</a:t>
                      </a:r>
                      <a:r>
                        <a:rPr lang="en-US" dirty="0" smtClean="0"/>
                        <a:t>&lt;-</a:t>
                      </a:r>
                      <a:r>
                        <a:rPr lang="en-US" baseline="0" dirty="0" smtClean="0"/>
                        <a:t> (</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2</a:t>
                      </a:r>
                      <a:endParaRPr lang="en-US" dirty="0"/>
                    </a:p>
                  </a:txBody>
                  <a:tcPr/>
                </a:tc>
                <a:tc>
                  <a:txBody>
                    <a:bodyPr/>
                    <a:lstStyle/>
                    <a:p>
                      <a:r>
                        <a:rPr lang="en-US" dirty="0" err="1" smtClean="0"/>
                        <a:t>chan</a:t>
                      </a:r>
                      <a:r>
                        <a:rPr lang="en-US" dirty="0" smtClean="0"/>
                        <a:t>&lt;-</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a:t>
                      </a:r>
                      <a:r>
                        <a:rPr lang="en-US" dirty="0" err="1" smtClean="0"/>
                        <a:t>chan</a:t>
                      </a:r>
                      <a:r>
                        <a:rPr lang="en-US" dirty="0" smtClean="0"/>
                        <a:t>&lt;- (&lt;-</a:t>
                      </a:r>
                      <a:r>
                        <a:rPr lang="en-US"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3</a:t>
                      </a:r>
                      <a:endParaRPr lang="en-US" dirty="0"/>
                    </a:p>
                  </a:txBody>
                  <a:tcPr/>
                </a:tc>
                <a:tc>
                  <a:txBody>
                    <a:bodyPr/>
                    <a:lstStyle/>
                    <a:p>
                      <a:r>
                        <a:rPr lang="en-US" dirty="0" smtClean="0"/>
                        <a:t>&lt;-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4</a:t>
                      </a:r>
                      <a:endParaRPr lang="en-US" dirty="0"/>
                    </a:p>
                  </a:txBody>
                  <a:tcPr/>
                </a:tc>
                <a:tc>
                  <a:txBody>
                    <a:bodyPr/>
                    <a:lstStyle/>
                    <a:p>
                      <a:r>
                        <a:rPr lang="en-US" dirty="0" err="1" smtClean="0"/>
                        <a:t>chan</a:t>
                      </a:r>
                      <a:r>
                        <a:rPr lang="en-US" dirty="0" smtClean="0"/>
                        <a:t> (&lt;-</a:t>
                      </a:r>
                      <a:r>
                        <a:rPr lang="en-US" dirty="0" err="1" smtClean="0"/>
                        <a:t>chan</a:t>
                      </a:r>
                      <a:r>
                        <a:rPr lang="en-US" dirty="0" smtClean="0"/>
                        <a:t> </a:t>
                      </a:r>
                      <a:r>
                        <a:rPr lang="en-US" dirty="0" err="1" smtClean="0"/>
                        <a:t>int</a:t>
                      </a:r>
                      <a:r>
                        <a:rPr lang="en-US" dirty="0" smtClean="0"/>
                        <a:t>)</a:t>
                      </a:r>
                      <a:endParaRPr lang="en-US" dirty="0"/>
                    </a:p>
                  </a:txBody>
                  <a:tcPr/>
                </a:tc>
                <a:tc>
                  <a:txBody>
                    <a:bodyPr/>
                    <a:lstStyle/>
                    <a:p>
                      <a:endParaRPr lang="en-US" dirty="0"/>
                    </a:p>
                  </a:txBody>
                  <a:tcPr/>
                </a:tc>
              </a:tr>
            </a:tbl>
          </a:graphicData>
        </a:graphic>
      </p:graphicFrame>
      <p:sp>
        <p:nvSpPr>
          <p:cNvPr id="5" name="TextBox 4"/>
          <p:cNvSpPr txBox="1"/>
          <p:nvPr/>
        </p:nvSpPr>
        <p:spPr>
          <a:xfrm>
            <a:off x="2137670" y="4189364"/>
            <a:ext cx="344314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1" y="2479727"/>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12959" y="2870616"/>
            <a:ext cx="281575"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1" y="332748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767161"/>
            <a:ext cx="152400" cy="218375"/>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494079"/>
            <a:ext cx="203876" cy="5747"/>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847636"/>
            <a:ext cx="152400" cy="137902"/>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482963"/>
            <a:ext cx="244101" cy="246"/>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804333"/>
            <a:ext cx="169156" cy="198116"/>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4002446"/>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600200"/>
          <a:ext cx="8229600" cy="2392680"/>
        </p:xfrm>
        <a:graphic>
          <a:graphicData uri="http://schemas.openxmlformats.org/drawingml/2006/table">
            <a:tbl>
              <a:tblPr firstCol="1" bandRow="1">
                <a:tableStyleId>{5C22544A-7EE6-4342-B048-85BDC9FD1C3A}</a:tableStyleId>
              </a:tblPr>
              <a:tblGrid>
                <a:gridCol w="3617742"/>
                <a:gridCol w="4611858"/>
              </a:tblGrid>
              <a:tr h="370840">
                <a:tc>
                  <a:txBody>
                    <a:bodyPr/>
                    <a:lstStyle/>
                    <a:p>
                      <a:r>
                        <a:rPr lang="en-US" dirty="0" smtClean="0"/>
                        <a:t>Go Statements</a:t>
                      </a:r>
                      <a:endParaRPr lang="en-US" dirty="0"/>
                    </a:p>
                  </a:txBody>
                  <a:tcPr/>
                </a:tc>
                <a:tc>
                  <a:txBody>
                    <a:bodyPr/>
                    <a:lstStyle/>
                    <a:p>
                      <a:r>
                        <a:rPr lang="en-US" dirty="0" smtClean="0">
                          <a:hlinkClick r:id="rId2"/>
                        </a:rPr>
                        <a:t>https://</a:t>
                      </a:r>
                      <a:r>
                        <a:rPr lang="en-US" dirty="0" err="1" smtClean="0">
                          <a:hlinkClick r:id="rId2"/>
                        </a:rPr>
                        <a:t>golang.org</a:t>
                      </a:r>
                      <a:r>
                        <a:rPr lang="en-US" dirty="0" smtClean="0">
                          <a:hlinkClick r:id="rId2"/>
                        </a:rPr>
                        <a:t>/ref/</a:t>
                      </a:r>
                      <a:r>
                        <a:rPr lang="en-US" dirty="0" err="1" smtClean="0">
                          <a:hlinkClick r:id="rId2"/>
                        </a:rPr>
                        <a:t>spec#Go_statements</a:t>
                      </a:r>
                      <a:endParaRPr lang="en-US" dirty="0"/>
                    </a:p>
                  </a:txBody>
                  <a:tcPr/>
                </a:tc>
              </a:tr>
              <a:tr h="370840">
                <a:tc>
                  <a:txBody>
                    <a:bodyPr/>
                    <a:lstStyle/>
                    <a:p>
                      <a:r>
                        <a:rPr lang="en-US" dirty="0" smtClean="0"/>
                        <a:t>A</a:t>
                      </a:r>
                      <a:r>
                        <a:rPr lang="en-US" baseline="0" dirty="0" smtClean="0"/>
                        <a:t> Tour of Go : </a:t>
                      </a:r>
                      <a:r>
                        <a:rPr lang="en-US" baseline="0" dirty="0" err="1" smtClean="0"/>
                        <a:t>Goroutine</a:t>
                      </a:r>
                      <a:endParaRPr lang="en-US" dirty="0"/>
                    </a:p>
                  </a:txBody>
                  <a:tcPr/>
                </a:tc>
                <a:tc>
                  <a:txBody>
                    <a:bodyPr/>
                    <a:lstStyle/>
                    <a:p>
                      <a:r>
                        <a:rPr lang="en-US" dirty="0" smtClean="0">
                          <a:hlinkClick r:id="rId3"/>
                        </a:rPr>
                        <a:t>https://tour.golang.org/concurrency/1</a:t>
                      </a:r>
                      <a:endParaRPr lang="en-US" dirty="0"/>
                    </a:p>
                  </a:txBody>
                  <a:tcPr/>
                </a:tc>
              </a:tr>
              <a:tr h="370840">
                <a:tc>
                  <a:txBody>
                    <a:bodyPr/>
                    <a:lstStyle/>
                    <a:p>
                      <a:r>
                        <a:rPr lang="en-US" dirty="0" smtClean="0"/>
                        <a:t>Concurrency</a:t>
                      </a:r>
                      <a:endParaRPr lang="en-US" dirty="0"/>
                    </a:p>
                  </a:txBody>
                  <a:tcPr/>
                </a:tc>
                <a:tc>
                  <a:txBody>
                    <a:bodyPr/>
                    <a:lstStyle/>
                    <a:p>
                      <a:r>
                        <a:rPr lang="en-US" dirty="0" smtClean="0">
                          <a:hlinkClick r:id="rId4"/>
                        </a:rPr>
                        <a:t>https://www.golang-book.com/books/intro/10</a:t>
                      </a:r>
                      <a:endParaRPr lang="en-US" dirty="0"/>
                    </a:p>
                  </a:txBody>
                  <a:tcPr/>
                </a:tc>
              </a:tr>
              <a:tr h="370840">
                <a:tc>
                  <a:txBody>
                    <a:bodyPr/>
                    <a:lstStyle/>
                    <a:p>
                      <a:r>
                        <a:rPr lang="en-US" dirty="0" smtClean="0"/>
                        <a:t>Rob Pike - 'Concurrency Is Not Parallelism'</a:t>
                      </a:r>
                      <a:endParaRPr lang="en-US" dirty="0"/>
                    </a:p>
                  </a:txBody>
                  <a:tcPr/>
                </a:tc>
                <a:tc>
                  <a:txBody>
                    <a:bodyPr/>
                    <a:lstStyle/>
                    <a:p>
                      <a:r>
                        <a:rPr lang="en-US" dirty="0" smtClean="0">
                          <a:hlinkClick r:id="rId5"/>
                        </a:rPr>
                        <a:t>https://www.youtube.com/watch?v=cN_DpYBzKso</a:t>
                      </a:r>
                      <a:endParaRPr lang="en-US" dirty="0"/>
                    </a:p>
                  </a:txBody>
                  <a:tcPr/>
                </a:tc>
              </a:tr>
              <a:tr h="370840">
                <a:tc>
                  <a:txBody>
                    <a:bodyPr/>
                    <a:lstStyle/>
                    <a:p>
                      <a:r>
                        <a:rPr lang="en-US" dirty="0" smtClean="0"/>
                        <a:t>Google I/O 2013 - Advanced Go Concurrency Patterns</a:t>
                      </a:r>
                      <a:endParaRPr lang="en-US" dirty="0"/>
                    </a:p>
                  </a:txBody>
                  <a:tcPr/>
                </a:tc>
                <a:tc>
                  <a:txBody>
                    <a:bodyPr/>
                    <a:lstStyle/>
                    <a:p>
                      <a:r>
                        <a:rPr lang="en-US" dirty="0" smtClean="0">
                          <a:hlinkClick r:id="rId6"/>
                        </a:rPr>
                        <a:t>https://</a:t>
                      </a:r>
                      <a:r>
                        <a:rPr lang="en-US" dirty="0" err="1" smtClean="0">
                          <a:hlinkClick r:id="rId6"/>
                        </a:rPr>
                        <a:t>www.youtube.com</a:t>
                      </a:r>
                      <a:r>
                        <a:rPr lang="en-US" dirty="0" smtClean="0">
                          <a:hlinkClick r:id="rId6"/>
                        </a:rPr>
                        <a:t>/</a:t>
                      </a:r>
                      <a:r>
                        <a:rPr lang="en-US" dirty="0" err="1" smtClean="0">
                          <a:hlinkClick r:id="rId6"/>
                        </a:rPr>
                        <a:t>watch?v</a:t>
                      </a:r>
                      <a:r>
                        <a:rPr lang="en-US" dirty="0" smtClean="0">
                          <a:hlinkClick r:id="rId6"/>
                        </a:rPr>
                        <a:t>=</a:t>
                      </a:r>
                      <a:r>
                        <a:rPr lang="en-US" dirty="0" err="1" smtClean="0">
                          <a:hlinkClick r:id="rId6"/>
                        </a:rPr>
                        <a:t>QDDwwePbDtw</a:t>
                      </a:r>
                      <a:endParaRPr lang="en-US" dirty="0"/>
                    </a:p>
                  </a:txBody>
                  <a:tcPr/>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7"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1596019"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3704501"/>
            <a:ext cx="3029040"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7" y="6119394"/>
            <a:ext cx="4930681"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1"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4"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6"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0"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8999" y="3707482"/>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3707482"/>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4142986"/>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4159551"/>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4159551"/>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8" y="4159551"/>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5" y="2432716"/>
            <a:ext cx="2171005" cy="2675631"/>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5" y="2432716"/>
            <a:ext cx="2171005" cy="2675631"/>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79" y="2611815"/>
            <a:ext cx="488475"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993313"/>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3907617"/>
            <a:ext cx="537316" cy="2518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3" y="4175456"/>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3" y="2986492"/>
            <a:ext cx="35139" cy="3221851"/>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256540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3197035"/>
            <a:ext cx="977987" cy="2506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3197035"/>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5" y="1767499"/>
            <a:ext cx="7435599"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2565400"/>
            <a:ext cx="3185890" cy="1796886"/>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135466" y="1940441"/>
            <a:ext cx="1077398" cy="1188301"/>
          </a:xfrm>
          <a:prstGeom prst="bentConnector3">
            <a:avLst>
              <a:gd name="adj1" fmla="val 64305"/>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211567" y="3579472"/>
            <a:ext cx="931991"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6" y="3068172"/>
            <a:ext cx="1072619"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6" y="3073291"/>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6"/>
            <a:ext cx="977987" cy="2004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463622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4" y="1581042"/>
            <a:ext cx="4062173" cy="2629782"/>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333062" y="1742846"/>
            <a:ext cx="851143"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316713"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847036"/>
            <a:ext cx="1177484"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852155"/>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5"/>
            <a:ext cx="977987"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586309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882790" y="3169312"/>
            <a:ext cx="240678"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3976546"/>
            <a:ext cx="868244"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574801"/>
            <a:ext cx="4105236" cy="3727260"/>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259129" y="1720658"/>
            <a:ext cx="851143"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264968"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847036"/>
            <a:ext cx="1177484" cy="63605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5"/>
            <a:ext cx="1215233"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68170" y="3206437"/>
            <a:ext cx="240678"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3976546"/>
            <a:ext cx="800788"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574801"/>
            <a:ext cx="3588560" cy="3246375"/>
          </a:xfrm>
          <a:prstGeom prst="rect">
            <a:avLst/>
          </a:prstGeom>
        </p:spPr>
      </p:pic>
      <p:cxnSp>
        <p:nvCxnSpPr>
          <p:cNvPr id="17" name="Elbow Connector 16"/>
          <p:cNvCxnSpPr>
            <a:stCxn id="22" idx="2"/>
            <a:endCxn id="32" idx="0"/>
          </p:cNvCxnSpPr>
          <p:nvPr/>
        </p:nvCxnSpPr>
        <p:spPr>
          <a:xfrm rot="16200000" flipH="1">
            <a:off x="7100511" y="4688775"/>
            <a:ext cx="1515705"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3513228"/>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4336401"/>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69" y="43364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5450025"/>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3165066"/>
            <a:ext cx="880718" cy="34816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565248" y="5831868"/>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632556" y="5262982"/>
            <a:ext cx="152519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280259" y="1699528"/>
            <a:ext cx="579876"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257576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4"/>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6" y="4783138"/>
            <a:ext cx="1240411"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6" y="4783138"/>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00026" y="2750779"/>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082724" y="5275804"/>
            <a:ext cx="1544487"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4780482"/>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8" y="478048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604804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767530"/>
            <a:ext cx="1338730" cy="1314939"/>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602875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3375513"/>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13170" y="3550523"/>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3567274"/>
            <a:ext cx="131054" cy="515195"/>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3224393"/>
            <a:ext cx="564986" cy="15112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5" y="1574801"/>
            <a:ext cx="4082097" cy="3906050"/>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1894989" y="5881257"/>
            <a:ext cx="1332849"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4796916"/>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1" y="5422459"/>
            <a:ext cx="1215233" cy="740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5422459"/>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6163251"/>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123472" y="5708670"/>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4803082"/>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5441009"/>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7" y="544100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6199626"/>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2" y="4303300"/>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7" y="4432769"/>
            <a:ext cx="492465" cy="1197317"/>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4" y="4432769"/>
            <a:ext cx="6351" cy="1195562"/>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626650" y="5800512"/>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202346" y="4740014"/>
            <a:ext cx="2508416"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543445"/>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0" y="2175078"/>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217508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583790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8" y="3797756"/>
            <a:ext cx="1240411" cy="15900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652514" y="4752836"/>
            <a:ext cx="2527711"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3795100"/>
            <a:ext cx="1303982" cy="1590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601669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680985" y="2832505"/>
            <a:ext cx="464418"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5997397"/>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27521" y="2835680"/>
            <a:ext cx="464418"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5" y="141288"/>
            <a:ext cx="8894763" cy="6565900"/>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8" y="1811952"/>
            <a:ext cx="2490595" cy="2206524"/>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8" y="1811952"/>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89" y="2188453"/>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89" y="220027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8" y="181912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2" y="2675080"/>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3055988"/>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154340" y="5708273"/>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4802685"/>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5440612"/>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5" y="544061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6199229"/>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7" y="5026889"/>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5156358"/>
            <a:ext cx="686122" cy="473331"/>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0" y="5156358"/>
            <a:ext cx="528713" cy="471973"/>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164078" y="3941478"/>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303589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3673817"/>
            <a:ext cx="1303982" cy="3781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711396"/>
            <a:ext cx="1265146"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821968"/>
            <a:ext cx="679958" cy="104092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2154267"/>
            <a:ext cx="1303982" cy="19162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8" y="2160255"/>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49" y="2339223"/>
            <a:ext cx="3102055" cy="372173"/>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49" y="2692499"/>
            <a:ext cx="1144325" cy="343391"/>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4" y="1417638"/>
            <a:ext cx="1880911" cy="1805339"/>
          </a:xfrm>
          <a:prstGeom prst="rect">
            <a:avLst/>
          </a:prstGeom>
        </p:spPr>
      </p:pic>
      <p:pic>
        <p:nvPicPr>
          <p:cNvPr id="5" name="Picture 4"/>
          <p:cNvPicPr>
            <a:picLocks noChangeAspect="1"/>
          </p:cNvPicPr>
          <p:nvPr/>
        </p:nvPicPr>
        <p:blipFill>
          <a:blip r:embed="rId2"/>
          <a:stretch>
            <a:fillRect/>
          </a:stretch>
        </p:blipFill>
        <p:spPr>
          <a:xfrm>
            <a:off x="3550314" y="3245161"/>
            <a:ext cx="1880911" cy="1805339"/>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964176"/>
            <a:ext cx="7354334" cy="33376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1" y="2085722"/>
            <a:ext cx="2171005" cy="3003372"/>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2" y="2085722"/>
            <a:ext cx="2171005" cy="3003372"/>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4" y="2085722"/>
            <a:ext cx="2171005" cy="3003372"/>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2025306"/>
            <a:ext cx="1852574" cy="51168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843546"/>
            <a:ext cx="1852574" cy="51168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3661786"/>
            <a:ext cx="1852574" cy="51168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4480026"/>
            <a:ext cx="1852574" cy="51168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2151678"/>
            <a:ext cx="1146660" cy="2750649"/>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3276476"/>
            <a:ext cx="1852574" cy="51168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5" y="1838059"/>
            <a:ext cx="876041" cy="840843"/>
          </a:xfrm>
          <a:prstGeom prst="rect">
            <a:avLst/>
          </a:prstGeom>
        </p:spPr>
      </p:pic>
      <p:pic>
        <p:nvPicPr>
          <p:cNvPr id="5" name="Picture 4"/>
          <p:cNvPicPr>
            <a:picLocks noChangeAspect="1"/>
          </p:cNvPicPr>
          <p:nvPr/>
        </p:nvPicPr>
        <p:blipFill>
          <a:blip r:embed="rId2"/>
          <a:stretch>
            <a:fillRect/>
          </a:stretch>
        </p:blipFill>
        <p:spPr>
          <a:xfrm>
            <a:off x="2403655" y="3691147"/>
            <a:ext cx="876041" cy="840843"/>
          </a:xfrm>
          <a:prstGeom prst="rect">
            <a:avLst/>
          </a:prstGeom>
        </p:spPr>
      </p:pic>
      <p:pic>
        <p:nvPicPr>
          <p:cNvPr id="6" name="Picture 5"/>
          <p:cNvPicPr>
            <a:picLocks noChangeAspect="1"/>
          </p:cNvPicPr>
          <p:nvPr/>
        </p:nvPicPr>
        <p:blipFill>
          <a:blip r:embed="rId2"/>
          <a:stretch>
            <a:fillRect/>
          </a:stretch>
        </p:blipFill>
        <p:spPr>
          <a:xfrm>
            <a:off x="2403655" y="2764603"/>
            <a:ext cx="876041" cy="840843"/>
          </a:xfrm>
          <a:prstGeom prst="rect">
            <a:avLst/>
          </a:prstGeom>
        </p:spPr>
      </p:pic>
      <p:pic>
        <p:nvPicPr>
          <p:cNvPr id="7" name="Picture 6"/>
          <p:cNvPicPr>
            <a:picLocks noChangeAspect="1"/>
          </p:cNvPicPr>
          <p:nvPr/>
        </p:nvPicPr>
        <p:blipFill>
          <a:blip r:embed="rId2"/>
          <a:stretch>
            <a:fillRect/>
          </a:stretch>
        </p:blipFill>
        <p:spPr>
          <a:xfrm>
            <a:off x="2403655" y="4617691"/>
            <a:ext cx="876041" cy="840843"/>
          </a:xfrm>
          <a:prstGeom prst="rect">
            <a:avLst/>
          </a:prstGeom>
        </p:spPr>
      </p:pic>
      <p:pic>
        <p:nvPicPr>
          <p:cNvPr id="8" name="Picture 7"/>
          <p:cNvPicPr>
            <a:picLocks noChangeAspect="1"/>
          </p:cNvPicPr>
          <p:nvPr/>
        </p:nvPicPr>
        <p:blipFill>
          <a:blip r:embed="rId2"/>
          <a:stretch>
            <a:fillRect/>
          </a:stretch>
        </p:blipFill>
        <p:spPr>
          <a:xfrm>
            <a:off x="5040485" y="3185024"/>
            <a:ext cx="876041" cy="840843"/>
          </a:xfrm>
          <a:prstGeom prst="rect">
            <a:avLst/>
          </a:prstGeom>
        </p:spPr>
      </p:pic>
      <p:cxnSp>
        <p:nvCxnSpPr>
          <p:cNvPr id="9" name="Straight Arrow Connector 8"/>
          <p:cNvCxnSpPr>
            <a:stCxn id="4" idx="3"/>
          </p:cNvCxnSpPr>
          <p:nvPr/>
        </p:nvCxnSpPr>
        <p:spPr>
          <a:xfrm>
            <a:off x="3279696" y="2258481"/>
            <a:ext cx="1668950" cy="1138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3185025"/>
            <a:ext cx="1668950" cy="42042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3797755"/>
            <a:ext cx="1668950" cy="31381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3970380"/>
            <a:ext cx="1668950" cy="106773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6" y="3605446"/>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1" y="3185024"/>
            <a:ext cx="876041" cy="840843"/>
          </a:xfrm>
          <a:prstGeom prst="rect">
            <a:avLst/>
          </a:prstGeom>
        </p:spPr>
      </p:pic>
      <p:pic>
        <p:nvPicPr>
          <p:cNvPr id="5" name="Picture 4"/>
          <p:cNvPicPr>
            <a:picLocks noChangeAspect="1"/>
          </p:cNvPicPr>
          <p:nvPr/>
        </p:nvPicPr>
        <p:blipFill>
          <a:blip r:embed="rId2"/>
          <a:stretch>
            <a:fillRect/>
          </a:stretch>
        </p:blipFill>
        <p:spPr>
          <a:xfrm>
            <a:off x="3591257" y="3185024"/>
            <a:ext cx="876041" cy="840843"/>
          </a:xfrm>
          <a:prstGeom prst="rect">
            <a:avLst/>
          </a:prstGeom>
        </p:spPr>
      </p:pic>
      <p:pic>
        <p:nvPicPr>
          <p:cNvPr id="6" name="Picture 5"/>
          <p:cNvPicPr>
            <a:picLocks noChangeAspect="1"/>
          </p:cNvPicPr>
          <p:nvPr/>
        </p:nvPicPr>
        <p:blipFill>
          <a:blip r:embed="rId2"/>
          <a:stretch>
            <a:fillRect/>
          </a:stretch>
        </p:blipFill>
        <p:spPr>
          <a:xfrm>
            <a:off x="2211439" y="3185024"/>
            <a:ext cx="876041" cy="840843"/>
          </a:xfrm>
          <a:prstGeom prst="rect">
            <a:avLst/>
          </a:prstGeom>
        </p:spPr>
      </p:pic>
      <p:pic>
        <p:nvPicPr>
          <p:cNvPr id="7" name="Picture 6"/>
          <p:cNvPicPr>
            <a:picLocks noChangeAspect="1"/>
          </p:cNvPicPr>
          <p:nvPr/>
        </p:nvPicPr>
        <p:blipFill>
          <a:blip r:embed="rId2"/>
          <a:stretch>
            <a:fillRect/>
          </a:stretch>
        </p:blipFill>
        <p:spPr>
          <a:xfrm>
            <a:off x="4971075" y="3185024"/>
            <a:ext cx="876041" cy="840843"/>
          </a:xfrm>
          <a:prstGeom prst="rect">
            <a:avLst/>
          </a:prstGeom>
        </p:spPr>
      </p:pic>
      <p:pic>
        <p:nvPicPr>
          <p:cNvPr id="8" name="Picture 7"/>
          <p:cNvPicPr>
            <a:picLocks noChangeAspect="1"/>
          </p:cNvPicPr>
          <p:nvPr/>
        </p:nvPicPr>
        <p:blipFill>
          <a:blip r:embed="rId2"/>
          <a:stretch>
            <a:fillRect/>
          </a:stretch>
        </p:blipFill>
        <p:spPr>
          <a:xfrm>
            <a:off x="6350893" y="3185024"/>
            <a:ext cx="876041" cy="840843"/>
          </a:xfrm>
          <a:prstGeom prst="rect">
            <a:avLst/>
          </a:prstGeom>
        </p:spPr>
      </p:pic>
      <p:cxnSp>
        <p:nvCxnSpPr>
          <p:cNvPr id="9" name="Straight Arrow Connector 8"/>
          <p:cNvCxnSpPr>
            <a:stCxn id="4" idx="3"/>
            <a:endCxn id="6" idx="1"/>
          </p:cNvCxnSpPr>
          <p:nvPr/>
        </p:nvCxnSpPr>
        <p:spPr>
          <a:xfrm>
            <a:off x="1707662" y="3605446"/>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0" y="3605446"/>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8" y="3605446"/>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6" y="3605446"/>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3605446"/>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0" y="3256086"/>
            <a:ext cx="715761" cy="698719"/>
          </a:xfrm>
          <a:prstGeom prst="rect">
            <a:avLst/>
          </a:prstGeom>
        </p:spPr>
      </p:pic>
      <p:sp>
        <p:nvSpPr>
          <p:cNvPr id="47" name="TextBox 46"/>
          <p:cNvSpPr txBox="1"/>
          <p:nvPr/>
        </p:nvSpPr>
        <p:spPr>
          <a:xfrm>
            <a:off x="969050" y="4198492"/>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3" y="4198492"/>
            <a:ext cx="318229"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6" y="4198492"/>
            <a:ext cx="318229"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4198492"/>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2" y="4198492"/>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0" y="4198492"/>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600200"/>
          <a:ext cx="8229600" cy="3947159"/>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Task</a:t>
                      </a:r>
                      <a:endParaRPr lang="en-US" dirty="0"/>
                    </a:p>
                  </a:txBody>
                  <a:tcPr/>
                </a:tc>
                <a:tc>
                  <a:txBody>
                    <a:bodyPr/>
                    <a:lstStyle/>
                    <a:p>
                      <a:r>
                        <a:rPr lang="en-US" dirty="0" smtClean="0"/>
                        <a:t>Command</a:t>
                      </a:r>
                      <a:endParaRPr lang="en-US" dirty="0"/>
                    </a:p>
                  </a:txBody>
                  <a:tcPr/>
                </a:tc>
                <a:tc>
                  <a:txBody>
                    <a:bodyPr/>
                    <a:lstStyle/>
                    <a:p>
                      <a:r>
                        <a:rPr lang="en-US" dirty="0" smtClean="0"/>
                        <a:t>Example</a:t>
                      </a:r>
                      <a:endParaRPr lang="en-US" dirty="0"/>
                    </a:p>
                  </a:txBody>
                  <a:tcPr/>
                </a:tc>
              </a:tr>
              <a:tr h="370840">
                <a:tc>
                  <a:txBody>
                    <a:bodyPr/>
                    <a:lstStyle/>
                    <a:p>
                      <a:r>
                        <a:rPr lang="en-US" dirty="0" smtClean="0"/>
                        <a:t>Run the source</a:t>
                      </a:r>
                      <a:r>
                        <a:rPr lang="en-US" baseline="0" dirty="0" smtClean="0"/>
                        <a:t> for an executable</a:t>
                      </a:r>
                      <a:endParaRPr lang="en-US" dirty="0"/>
                    </a:p>
                  </a:txBody>
                  <a:tcPr/>
                </a:tc>
                <a:tc>
                  <a:txBody>
                    <a:bodyPr/>
                    <a:lstStyle/>
                    <a:p>
                      <a:r>
                        <a:rPr lang="en-US" dirty="0" smtClean="0"/>
                        <a:t>‘go run’</a:t>
                      </a:r>
                      <a:endParaRPr lang="en-US" dirty="0"/>
                    </a:p>
                  </a:txBody>
                  <a:tcPr/>
                </a:tc>
                <a:tc>
                  <a:txBody>
                    <a:bodyPr/>
                    <a:lstStyle/>
                    <a:p>
                      <a:r>
                        <a:rPr lang="en-US" dirty="0" smtClean="0"/>
                        <a:t>‘go run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Compile source</a:t>
                      </a:r>
                      <a:r>
                        <a:rPr lang="en-US" baseline="0" dirty="0" smtClean="0"/>
                        <a:t> </a:t>
                      </a:r>
                      <a:r>
                        <a:rPr lang="en-US" dirty="0" smtClean="0"/>
                        <a:t>to</a:t>
                      </a:r>
                      <a:r>
                        <a:rPr lang="en-US" baseline="0" dirty="0" smtClean="0"/>
                        <a:t> an executable ‘main’</a:t>
                      </a:r>
                      <a:endParaRPr lang="en-US" dirty="0"/>
                    </a:p>
                  </a:txBody>
                  <a:tcPr/>
                </a:tc>
                <a:tc>
                  <a:txBody>
                    <a:bodyPr/>
                    <a:lstStyle/>
                    <a:p>
                      <a:r>
                        <a:rPr lang="en-US" dirty="0" smtClean="0"/>
                        <a:t>‘go build’</a:t>
                      </a:r>
                      <a:endParaRPr lang="en-US" dirty="0"/>
                    </a:p>
                  </a:txBody>
                  <a:tcPr/>
                </a:tc>
                <a:tc>
                  <a:txBody>
                    <a:bodyPr/>
                    <a:lstStyle/>
                    <a:p>
                      <a:r>
                        <a:rPr lang="en-US" dirty="0" smtClean="0"/>
                        <a:t>‘go build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Install executable or package into $GOPATH/bin or $GOPATH/</a:t>
                      </a:r>
                      <a:r>
                        <a:rPr lang="en-US" dirty="0" err="1" smtClean="0"/>
                        <a:t>pkg</a:t>
                      </a:r>
                      <a:endParaRPr lang="en-US" dirty="0"/>
                    </a:p>
                  </a:txBody>
                  <a:tcPr/>
                </a:tc>
                <a:tc>
                  <a:txBody>
                    <a:bodyPr/>
                    <a:lstStyle/>
                    <a:p>
                      <a:r>
                        <a:rPr lang="en-US" dirty="0" smtClean="0"/>
                        <a:t>‘go install’</a:t>
                      </a:r>
                      <a:endParaRPr lang="en-US" dirty="0"/>
                    </a:p>
                  </a:txBody>
                  <a:tcPr/>
                </a:tc>
                <a:tc>
                  <a:txBody>
                    <a:bodyPr/>
                    <a:lstStyle/>
                    <a:p>
                      <a:r>
                        <a:rPr lang="en-US" dirty="0" smtClean="0"/>
                        <a:t>‘go install’ or ‘go install &lt;path&gt;’</a:t>
                      </a:r>
                      <a:endParaRPr lang="en-US" dirty="0"/>
                    </a:p>
                  </a:txBody>
                  <a:tcPr/>
                </a:tc>
              </a:tr>
              <a:tr h="370840">
                <a:tc>
                  <a:txBody>
                    <a:bodyPr/>
                    <a:lstStyle/>
                    <a:p>
                      <a:r>
                        <a:rPr lang="en-US" dirty="0" smtClean="0"/>
                        <a:t>Format Go code</a:t>
                      </a:r>
                      <a:endParaRPr lang="en-US" dirty="0"/>
                    </a:p>
                  </a:txBody>
                  <a:tcPr/>
                </a:tc>
                <a:tc>
                  <a:txBody>
                    <a:bodyPr/>
                    <a:lstStyle/>
                    <a:p>
                      <a:r>
                        <a:rPr lang="en-US" dirty="0" smtClean="0"/>
                        <a:t>‘</a:t>
                      </a:r>
                      <a:r>
                        <a:rPr lang="en-US" dirty="0" err="1" smtClean="0"/>
                        <a:t>gofmt</a:t>
                      </a:r>
                      <a:r>
                        <a:rPr lang="en-US" dirty="0" smtClean="0"/>
                        <a:t>’</a:t>
                      </a:r>
                      <a:endParaRPr lang="en-US" dirty="0"/>
                    </a:p>
                  </a:txBody>
                  <a:tcPr/>
                </a:tc>
                <a:tc>
                  <a:txBody>
                    <a:bodyPr/>
                    <a:lstStyle/>
                    <a:p>
                      <a:r>
                        <a:rPr lang="en-US" dirty="0" smtClean="0"/>
                        <a:t>‘</a:t>
                      </a:r>
                      <a:r>
                        <a:rPr lang="en-US" dirty="0" err="1" smtClean="0"/>
                        <a:t>gofmt</a:t>
                      </a:r>
                      <a:r>
                        <a:rPr lang="en-US" dirty="0" smtClean="0"/>
                        <a:t> &lt;</a:t>
                      </a:r>
                      <a:r>
                        <a:rPr lang="en-US" dirty="0" err="1" smtClean="0"/>
                        <a:t>file.go</a:t>
                      </a:r>
                      <a:r>
                        <a:rPr lang="en-US" dirty="0" smtClean="0"/>
                        <a:t>&gt;</a:t>
                      </a:r>
                      <a:r>
                        <a:rPr lang="en-US" baseline="0" dirty="0" smtClean="0"/>
                        <a:t>’</a:t>
                      </a:r>
                      <a:endParaRPr lang="en-US" dirty="0"/>
                    </a:p>
                  </a:txBody>
                  <a:tcPr/>
                </a:tc>
              </a:tr>
              <a:tr h="370840">
                <a:tc>
                  <a:txBody>
                    <a:bodyPr/>
                    <a:lstStyle/>
                    <a:p>
                      <a:r>
                        <a:rPr lang="en-US" dirty="0" smtClean="0"/>
                        <a:t>Manage imports</a:t>
                      </a:r>
                      <a:endParaRPr lang="en-US" dirty="0"/>
                    </a:p>
                  </a:txBody>
                  <a:tcPr/>
                </a:tc>
                <a:tc>
                  <a:txBody>
                    <a:bodyPr/>
                    <a:lstStyle/>
                    <a:p>
                      <a:r>
                        <a:rPr lang="en-US" dirty="0" smtClean="0"/>
                        <a:t>‘</a:t>
                      </a:r>
                      <a:r>
                        <a:rPr lang="en-US" dirty="0" err="1" smtClean="0"/>
                        <a:t>goreturns</a:t>
                      </a:r>
                      <a:r>
                        <a:rPr lang="en-US" dirty="0" smtClean="0"/>
                        <a:t>’</a:t>
                      </a:r>
                      <a:endParaRPr lang="en-US" dirty="0"/>
                    </a:p>
                  </a:txBody>
                  <a:tcPr/>
                </a:tc>
                <a:tc>
                  <a:txBody>
                    <a:bodyPr/>
                    <a:lstStyle/>
                    <a:p>
                      <a:r>
                        <a:rPr lang="en-US" dirty="0" smtClean="0"/>
                        <a:t>‘</a:t>
                      </a:r>
                      <a:r>
                        <a:rPr lang="en-US" dirty="0" err="1" smtClean="0"/>
                        <a:t>goreturns</a:t>
                      </a:r>
                      <a:r>
                        <a:rPr lang="en-US" baseline="0" dirty="0" smtClean="0"/>
                        <a:t> &lt;</a:t>
                      </a:r>
                      <a:r>
                        <a:rPr lang="en-US" baseline="0" dirty="0" err="1" smtClean="0"/>
                        <a:t>file.go</a:t>
                      </a:r>
                      <a:r>
                        <a:rPr lang="en-US" baseline="0" dirty="0" smtClean="0"/>
                        <a:t>&gt;’</a:t>
                      </a:r>
                      <a:endParaRPr lang="en-US" dirty="0"/>
                    </a:p>
                  </a:txBody>
                  <a:tcPr/>
                </a:tc>
              </a:tr>
              <a:tr h="370840">
                <a:tc>
                  <a:txBody>
                    <a:bodyPr/>
                    <a:lstStyle/>
                    <a:p>
                      <a:r>
                        <a:rPr lang="en-US" dirty="0" smtClean="0"/>
                        <a:t>Get documentation</a:t>
                      </a:r>
                      <a:endParaRPr lang="en-US" dirty="0"/>
                    </a:p>
                  </a:txBody>
                  <a:tcPr/>
                </a:tc>
                <a:tc>
                  <a:txBody>
                    <a:bodyPr/>
                    <a:lstStyle/>
                    <a:p>
                      <a:r>
                        <a:rPr lang="en-US" dirty="0" smtClean="0"/>
                        <a:t>‘go doc [package]’ or ‘</a:t>
                      </a:r>
                      <a:r>
                        <a:rPr lang="en-US" dirty="0" err="1" smtClean="0"/>
                        <a:t>go</a:t>
                      </a:r>
                      <a:r>
                        <a:rPr lang="en-US" baseline="0" dirty="0" err="1" smtClean="0"/>
                        <a:t>doc</a:t>
                      </a:r>
                      <a:r>
                        <a:rPr lang="en-US" baseline="0" dirty="0" smtClean="0"/>
                        <a:t> [package]’</a:t>
                      </a:r>
                      <a:endParaRPr lang="en-US" dirty="0"/>
                    </a:p>
                  </a:txBody>
                  <a:tcPr/>
                </a:tc>
                <a:tc>
                  <a:txBody>
                    <a:bodyPr/>
                    <a:lstStyle/>
                    <a:p>
                      <a:r>
                        <a:rPr lang="en-US" dirty="0" smtClean="0"/>
                        <a:t>‘go doc</a:t>
                      </a:r>
                      <a:r>
                        <a:rPr lang="en-US" baseline="0" dirty="0" smtClean="0"/>
                        <a:t> </a:t>
                      </a:r>
                      <a:r>
                        <a:rPr lang="en-US" baseline="0" dirty="0" err="1" smtClean="0"/>
                        <a:t>fmt</a:t>
                      </a:r>
                      <a:r>
                        <a:rPr lang="en-US" baseline="0" dirty="0" smtClean="0"/>
                        <a:t>’ and ‘</a:t>
                      </a:r>
                      <a:r>
                        <a:rPr lang="en-US" baseline="0" dirty="0" err="1" smtClean="0"/>
                        <a:t>godoc</a:t>
                      </a:r>
                      <a:r>
                        <a:rPr lang="en-US" baseline="0" dirty="0" smtClean="0"/>
                        <a:t> </a:t>
                      </a:r>
                      <a:r>
                        <a:rPr lang="en-US" baseline="0" dirty="0" err="1" smtClean="0"/>
                        <a:t>fmt</a:t>
                      </a:r>
                      <a:r>
                        <a:rPr lang="en-US" baseline="0" dirty="0" smtClean="0"/>
                        <a:t>’</a:t>
                      </a:r>
                      <a:endParaRPr lang="en-US" dirty="0"/>
                    </a:p>
                  </a:txBody>
                  <a:tcPr/>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2564718"/>
            <a:ext cx="0" cy="721327"/>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8" y="1354543"/>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2564718"/>
            <a:ext cx="0" cy="99876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354543"/>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2564718"/>
            <a:ext cx="0" cy="363746"/>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354543"/>
            <a:ext cx="31822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2564718"/>
            <a:ext cx="0" cy="850796"/>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354543"/>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2564718"/>
            <a:ext cx="0" cy="2478405"/>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354543"/>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2564718"/>
            <a:ext cx="0" cy="1430323"/>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3" y="1354543"/>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2564718"/>
            <a:ext cx="0" cy="2762004"/>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359741"/>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39" y="1858056"/>
            <a:ext cx="576485" cy="576485"/>
          </a:xfrm>
          <a:prstGeom prst="rect">
            <a:avLst/>
          </a:prstGeom>
        </p:spPr>
      </p:pic>
      <p:pic>
        <p:nvPicPr>
          <p:cNvPr id="42" name="Picture 41"/>
          <p:cNvPicPr>
            <a:picLocks noChangeAspect="1"/>
          </p:cNvPicPr>
          <p:nvPr/>
        </p:nvPicPr>
        <p:blipFill>
          <a:blip r:embed="rId2"/>
          <a:stretch>
            <a:fillRect/>
          </a:stretch>
        </p:blipFill>
        <p:spPr>
          <a:xfrm>
            <a:off x="2231860" y="1858056"/>
            <a:ext cx="576485" cy="576485"/>
          </a:xfrm>
          <a:prstGeom prst="rect">
            <a:avLst/>
          </a:prstGeom>
        </p:spPr>
      </p:pic>
      <p:pic>
        <p:nvPicPr>
          <p:cNvPr id="43" name="Picture 42"/>
          <p:cNvPicPr>
            <a:picLocks noChangeAspect="1"/>
          </p:cNvPicPr>
          <p:nvPr/>
        </p:nvPicPr>
        <p:blipFill>
          <a:blip r:embed="rId2"/>
          <a:stretch>
            <a:fillRect/>
          </a:stretch>
        </p:blipFill>
        <p:spPr>
          <a:xfrm>
            <a:off x="3260301" y="1858056"/>
            <a:ext cx="576485" cy="576485"/>
          </a:xfrm>
          <a:prstGeom prst="rect">
            <a:avLst/>
          </a:prstGeom>
        </p:spPr>
      </p:pic>
      <p:pic>
        <p:nvPicPr>
          <p:cNvPr id="44" name="Picture 43"/>
          <p:cNvPicPr>
            <a:picLocks noChangeAspect="1"/>
          </p:cNvPicPr>
          <p:nvPr/>
        </p:nvPicPr>
        <p:blipFill>
          <a:blip r:embed="rId2"/>
          <a:stretch>
            <a:fillRect/>
          </a:stretch>
        </p:blipFill>
        <p:spPr>
          <a:xfrm>
            <a:off x="4288742" y="1858056"/>
            <a:ext cx="576485" cy="576485"/>
          </a:xfrm>
          <a:prstGeom prst="rect">
            <a:avLst/>
          </a:prstGeom>
        </p:spPr>
      </p:pic>
      <p:pic>
        <p:nvPicPr>
          <p:cNvPr id="45" name="Picture 44"/>
          <p:cNvPicPr>
            <a:picLocks noChangeAspect="1"/>
          </p:cNvPicPr>
          <p:nvPr/>
        </p:nvPicPr>
        <p:blipFill>
          <a:blip r:embed="rId2"/>
          <a:stretch>
            <a:fillRect/>
          </a:stretch>
        </p:blipFill>
        <p:spPr>
          <a:xfrm>
            <a:off x="5317183" y="1858056"/>
            <a:ext cx="576485" cy="576485"/>
          </a:xfrm>
          <a:prstGeom prst="rect">
            <a:avLst/>
          </a:prstGeom>
        </p:spPr>
      </p:pic>
      <p:pic>
        <p:nvPicPr>
          <p:cNvPr id="46" name="Picture 45"/>
          <p:cNvPicPr>
            <a:picLocks noChangeAspect="1"/>
          </p:cNvPicPr>
          <p:nvPr/>
        </p:nvPicPr>
        <p:blipFill>
          <a:blip r:embed="rId2"/>
          <a:stretch>
            <a:fillRect/>
          </a:stretch>
        </p:blipFill>
        <p:spPr>
          <a:xfrm>
            <a:off x="6345624" y="1858056"/>
            <a:ext cx="576485" cy="576485"/>
          </a:xfrm>
          <a:prstGeom prst="rect">
            <a:avLst/>
          </a:prstGeom>
        </p:spPr>
      </p:pic>
      <p:pic>
        <p:nvPicPr>
          <p:cNvPr id="53" name="Picture 52"/>
          <p:cNvPicPr>
            <a:picLocks noChangeAspect="1"/>
          </p:cNvPicPr>
          <p:nvPr/>
        </p:nvPicPr>
        <p:blipFill>
          <a:blip r:embed="rId2"/>
          <a:stretch>
            <a:fillRect/>
          </a:stretch>
        </p:blipFill>
        <p:spPr>
          <a:xfrm>
            <a:off x="7374065" y="1858056"/>
            <a:ext cx="576485" cy="576485"/>
          </a:xfrm>
          <a:prstGeom prst="rect">
            <a:avLst/>
          </a:prstGeom>
        </p:spPr>
      </p:pic>
      <p:cxnSp>
        <p:nvCxnSpPr>
          <p:cNvPr id="66" name="Straight Arrow Connector 65"/>
          <p:cNvCxnSpPr/>
          <p:nvPr/>
        </p:nvCxnSpPr>
        <p:spPr>
          <a:xfrm flipH="1">
            <a:off x="1596582" y="3286045"/>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2" y="3563478"/>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940794"/>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3415514"/>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3" y="399504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2" y="5041393"/>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5883189"/>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3748216"/>
            <a:ext cx="1599514" cy="10297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0" y="6281351"/>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4098324"/>
            <a:ext cx="569784" cy="5766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4674973"/>
            <a:ext cx="892432" cy="10777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2437027"/>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6" y="4221892"/>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08502" y="3918122"/>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3" y="4496487"/>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37556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69984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2663568"/>
            <a:ext cx="1057188" cy="2059460"/>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493911" y="2468778"/>
            <a:ext cx="322649"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2" y="4723027"/>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2663568"/>
            <a:ext cx="1057188" cy="2059460"/>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2" y="3013675"/>
            <a:ext cx="4771081" cy="1771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8" y="3107036"/>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2" y="2663567"/>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4784817"/>
            <a:ext cx="3432"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10676" y="4481047"/>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7" y="5059412"/>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59" y="3107036"/>
            <a:ext cx="892433" cy="1252153"/>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3" y="3107036"/>
            <a:ext cx="892433" cy="1252153"/>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2" y="3451308"/>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4462163"/>
            <a:ext cx="4377038" cy="2608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a:txBody>
                    <a:bodyPr/>
                    <a:lstStyle/>
                    <a:p>
                      <a:r>
                        <a:rPr lang="en-US" dirty="0" smtClean="0"/>
                        <a:t>Process 0</a:t>
                      </a:r>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a:txBody>
                    <a:bodyPr/>
                    <a:lstStyle/>
                    <a:p>
                      <a:r>
                        <a:rPr lang="en-US" dirty="0" smtClean="0"/>
                        <a:t>Process 1</a:t>
                      </a:r>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bl>
          </a:graphicData>
        </a:graphic>
      </p:graphicFrame>
      <p:sp>
        <p:nvSpPr>
          <p:cNvPr id="5" name="Oval 4"/>
          <p:cNvSpPr/>
          <p:nvPr/>
        </p:nvSpPr>
        <p:spPr>
          <a:xfrm>
            <a:off x="1716217"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3260810"/>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983946"/>
            <a:ext cx="1162908" cy="728774"/>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2148703"/>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8" y="2519405"/>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D99694"/>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rgbClr val="B3A2C7"/>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5835045"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7046098"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4695567"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5835045"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513114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5144580"/>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3899244"/>
            <a:ext cx="0" cy="308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3899244"/>
            <a:ext cx="0" cy="3089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2">
                  <a:txBody>
                    <a:bodyPr/>
                    <a:lstStyle/>
                    <a:p>
                      <a:r>
                        <a:rPr lang="en-US" dirty="0" smtClean="0"/>
                        <a:t>Process 0</a:t>
                      </a:r>
                      <a:endParaRPr lang="en-US" dirty="0"/>
                    </a:p>
                  </a:txBody>
                  <a:tcPr anchor="ctr">
                    <a:solidFill>
                      <a:schemeClr val="bg1"/>
                    </a:solidFill>
                  </a:tcPr>
                </a:tc>
                <a:tc>
                  <a:txBody>
                    <a:bodyPr/>
                    <a:lstStyle/>
                    <a:p>
                      <a:endParaRPr lang="en-US" dirty="0"/>
                    </a:p>
                  </a:txBody>
                  <a:tcPr>
                    <a:solidFill>
                      <a:srgbClr val="FFFFFF"/>
                    </a:solidFill>
                  </a:tcPr>
                </a:tc>
                <a:tc rowSpan="2">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1</a:t>
                      </a:r>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0" y="2498811"/>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1"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6"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7"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2285997"/>
            <a:ext cx="0" cy="475051"/>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567863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567863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5653913"/>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568826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2574324"/>
            <a:ext cx="1633838" cy="12082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485" y="1296157"/>
            <a:ext cx="2059"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485" y="-27390"/>
            <a:ext cx="2059"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7"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17959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7" y="2181658"/>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2593204"/>
            <a:ext cx="1030446" cy="860166"/>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7" y="3453370"/>
            <a:ext cx="1014249" cy="912512"/>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4198208"/>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3544510"/>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434031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3079235"/>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302088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307923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2212544"/>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345337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7" y="334387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508079"/>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80635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948252"/>
            <a:ext cx="1364222" cy="1019087"/>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7" y="2806359"/>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3720930"/>
            <a:ext cx="1364222" cy="1019087"/>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3997237"/>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4292772"/>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2593204"/>
            <a:ext cx="793752" cy="860166"/>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6" y="3453370"/>
            <a:ext cx="809949" cy="912512"/>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2324616"/>
            <a:ext cx="7921274" cy="2139264"/>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369332"/>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369332"/>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0" y="3710432"/>
            <a:ext cx="1356287" cy="1463"/>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0" y="3231605"/>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578315" y="4325126"/>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564224"/>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337760"/>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3" y="419489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3336297"/>
            <a:ext cx="3114962" cy="375598"/>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984051"/>
            <a:ext cx="985524" cy="726381"/>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3710432"/>
            <a:ext cx="985523" cy="815975"/>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0" y="2673686"/>
            <a:ext cx="488037" cy="624847"/>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7" y="2984051"/>
            <a:ext cx="599239" cy="2059"/>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609916"/>
            <a:ext cx="1172450" cy="748270"/>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1" y="4216042"/>
            <a:ext cx="488037" cy="624847"/>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8" y="4526407"/>
            <a:ext cx="599239" cy="2059"/>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4152272"/>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29" y="2073724"/>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0" y="533379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2185276"/>
            <a:ext cx="481328" cy="42463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4900542"/>
            <a:ext cx="481328" cy="544806"/>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6" y="2185277"/>
            <a:ext cx="712377" cy="117291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4084567"/>
            <a:ext cx="712376" cy="136078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lnSpcReduction="1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6419145"/>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3" y="6343828"/>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lnSpcReduction="1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6348718"/>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600200"/>
            <a:ext cx="8229600" cy="2105665"/>
          </a:xfrm>
        </p:spPr>
        <p:txBody>
          <a:bodyPr>
            <a:normAutofit/>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600200"/>
          <a:ext cx="6067878" cy="2705778"/>
        </p:xfrm>
        <a:graphic>
          <a:graphicData uri="http://schemas.openxmlformats.org/drawingml/2006/table">
            <a:tbl>
              <a:tblPr firstRow="1" bandRow="1">
                <a:tableStyleId>{5C22544A-7EE6-4342-B048-85BDC9FD1C3A}</a:tableStyleId>
              </a:tblPr>
              <a:tblGrid>
                <a:gridCol w="3045059"/>
                <a:gridCol w="3022819"/>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600200"/>
          <a:ext cx="8229600" cy="1656079"/>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err="1" smtClean="0"/>
                        <a:t>Struct</a:t>
                      </a:r>
                      <a:endParaRPr lang="en-US" dirty="0"/>
                    </a:p>
                  </a:txBody>
                  <a:tcPr/>
                </a:tc>
                <a:tc>
                  <a:txBody>
                    <a:bodyPr/>
                    <a:lstStyle/>
                    <a:p>
                      <a:r>
                        <a:rPr lang="en-US" dirty="0" smtClean="0"/>
                        <a:t>Interface</a:t>
                      </a:r>
                      <a:endParaRPr lang="en-US" dirty="0"/>
                    </a:p>
                  </a:txBody>
                  <a:tcPr/>
                </a:tc>
              </a:tr>
              <a:tr h="370840">
                <a:tc>
                  <a:txBody>
                    <a:bodyPr/>
                    <a:lstStyle/>
                    <a:p>
                      <a:r>
                        <a:rPr lang="en-US" dirty="0" smtClean="0"/>
                        <a:t>Defines the memory</a:t>
                      </a:r>
                      <a:r>
                        <a:rPr lang="en-US" baseline="0" dirty="0" smtClean="0"/>
                        <a:t> layout of a type</a:t>
                      </a:r>
                      <a:endParaRPr lang="en-US" dirty="0"/>
                    </a:p>
                  </a:txBody>
                  <a:tcPr/>
                </a:tc>
                <a:tc>
                  <a:txBody>
                    <a:bodyPr/>
                    <a:lstStyle/>
                    <a:p>
                      <a:r>
                        <a:rPr lang="en-US" dirty="0" smtClean="0"/>
                        <a:t>Defines which operations are available</a:t>
                      </a:r>
                      <a:endParaRPr lang="en-US" dirty="0"/>
                    </a:p>
                  </a:txBody>
                  <a:tcPr/>
                </a:tc>
              </a:tr>
              <a:tr h="370840">
                <a:tc>
                  <a:txBody>
                    <a:bodyPr/>
                    <a:lstStyle/>
                    <a:p>
                      <a:r>
                        <a:rPr lang="en-US" dirty="0" smtClean="0"/>
                        <a:t>How should a</a:t>
                      </a:r>
                      <a:r>
                        <a:rPr lang="en-US" baseline="0" dirty="0" smtClean="0"/>
                        <a:t> value of this type be stored in memory, the memory footprint so to speak.</a:t>
                      </a:r>
                      <a:endParaRPr lang="en-US" dirty="0"/>
                    </a:p>
                  </a:txBody>
                  <a:tcPr/>
                </a:tc>
                <a:tc>
                  <a:txBody>
                    <a:bodyPr/>
                    <a:lstStyle/>
                    <a:p>
                      <a:r>
                        <a:rPr lang="en-US" dirty="0" smtClean="0"/>
                        <a:t>What</a:t>
                      </a:r>
                      <a:r>
                        <a:rPr lang="en-US" baseline="0" dirty="0" smtClean="0"/>
                        <a:t> actions can be taken in manipulating a value which implements this interface.</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3840671"/>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endParaRPr lang="en-US" dirty="0"/>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0" y="1600200"/>
          <a:ext cx="3383541" cy="2705778"/>
        </p:xfrm>
        <a:graphic>
          <a:graphicData uri="http://schemas.openxmlformats.org/drawingml/2006/table">
            <a:tbl>
              <a:tblPr firstRow="1" bandRow="1">
                <a:tableStyleId>{5C22544A-7EE6-4342-B048-85BDC9FD1C3A}</a:tableStyleId>
              </a:tblPr>
              <a:tblGrid>
                <a:gridCol w="1287856"/>
                <a:gridCol w="2095685"/>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59" y="1600200"/>
          <a:ext cx="3383541" cy="2705778"/>
        </p:xfrm>
        <a:graphic>
          <a:graphicData uri="http://schemas.openxmlformats.org/drawingml/2006/table">
            <a:tbl>
              <a:tblPr firstRow="1" bandRow="1">
                <a:tableStyleId>{5C22544A-7EE6-4342-B048-85BDC9FD1C3A}</a:tableStyleId>
              </a:tblPr>
              <a:tblGrid>
                <a:gridCol w="1464053"/>
                <a:gridCol w="1919488"/>
              </a:tblGrid>
              <a:tr h="450963">
                <a:tc>
                  <a:txBody>
                    <a:bodyPr/>
                    <a:lstStyle/>
                    <a:p>
                      <a:r>
                        <a:rPr lang="en-US" dirty="0" err="1" smtClean="0"/>
                        <a:t>Struct</a:t>
                      </a:r>
                      <a:endParaRPr lang="en-US" dirty="0"/>
                    </a:p>
                  </a:txBody>
                  <a:tcPr/>
                </a:tc>
                <a:tc>
                  <a:txBody>
                    <a:bodyPr/>
                    <a:lstStyle/>
                    <a:p>
                      <a:r>
                        <a:rPr lang="en-US" dirty="0" smtClean="0"/>
                        <a:t>Fields</a:t>
                      </a:r>
                      <a:endParaRPr lang="en-US" dirty="0"/>
                    </a:p>
                  </a:txBody>
                  <a:tcPr/>
                </a:tc>
              </a:tr>
              <a:tr h="450963">
                <a:tc rowSpan="2">
                  <a:txBody>
                    <a:bodyPr/>
                    <a:lstStyle/>
                    <a:p>
                      <a:pPr algn="l"/>
                      <a:r>
                        <a:rPr lang="en-US" dirty="0" err="1" smtClean="0"/>
                        <a:t>IndianRunner</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weight: </a:t>
                      </a:r>
                      <a:r>
                        <a:rPr lang="en-US" dirty="0" err="1" smtClean="0"/>
                        <a:t>int</a:t>
                      </a:r>
                      <a:endParaRPr lang="en-US" dirty="0"/>
                    </a:p>
                  </a:txBody>
                  <a:tcPr/>
                </a:tc>
              </a:tr>
              <a:tr h="450963">
                <a:tc rowSpan="3">
                  <a:txBody>
                    <a:bodyPr/>
                    <a:lstStyle/>
                    <a:p>
                      <a:r>
                        <a:rPr lang="en-US" dirty="0" smtClean="0"/>
                        <a:t>Person</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age: </a:t>
                      </a:r>
                      <a:r>
                        <a:rPr lang="en-US" dirty="0" err="1" smtClean="0"/>
                        <a:t>int</a:t>
                      </a:r>
                      <a:endParaRPr lang="en-US" dirty="0"/>
                    </a:p>
                  </a:txBody>
                  <a:tcPr/>
                </a:tc>
              </a:tr>
              <a:tr h="450963">
                <a:tc vMerge="1">
                  <a:txBody>
                    <a:bodyPr/>
                    <a:lstStyle/>
                    <a:p>
                      <a:endParaRPr lang="en-US" dirty="0"/>
                    </a:p>
                  </a:txBody>
                  <a:tcPr/>
                </a:tc>
                <a:tc>
                  <a:txBody>
                    <a:bodyPr/>
                    <a:lstStyle/>
                    <a:p>
                      <a:r>
                        <a:rPr lang="en-US" dirty="0" err="1" smtClean="0"/>
                        <a:t>ssn</a:t>
                      </a:r>
                      <a:r>
                        <a:rPr lang="en-US" dirty="0" smtClean="0"/>
                        <a:t>: string</a:t>
                      </a:r>
                      <a:endParaRPr lang="en-US" dirty="0"/>
                    </a:p>
                  </a:txBody>
                  <a:tcPr/>
                </a:tc>
              </a:tr>
            </a:tbl>
          </a:graphicData>
        </a:graphic>
      </p:graphicFrame>
      <p:cxnSp>
        <p:nvCxnSpPr>
          <p:cNvPr id="7" name="Straight Arrow Connector 6"/>
          <p:cNvCxnSpPr/>
          <p:nvPr/>
        </p:nvCxnSpPr>
        <p:spPr>
          <a:xfrm flipH="1" flipV="1">
            <a:off x="4135238" y="2491029"/>
            <a:ext cx="1104368" cy="490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2067677"/>
            <a:ext cx="171790" cy="877382"/>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2638282"/>
            <a:ext cx="1104368" cy="5521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994144"/>
            <a:ext cx="171790" cy="39267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2638282"/>
            <a:ext cx="1104368" cy="1000093"/>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3870355"/>
            <a:ext cx="171790" cy="392674"/>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3251837"/>
            <a:ext cx="1104368" cy="49084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3810170"/>
            <a:ext cx="1104368" cy="23928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3" y="5319513"/>
            <a:ext cx="6394937"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75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2" y="6245980"/>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828391"/>
            <a:ext cx="1276156"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828391"/>
            <a:ext cx="1071972"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2497568"/>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2123984"/>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2408199"/>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3" y="1936849"/>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59" y="2544713"/>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8" y="2638281"/>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2" y="2357578"/>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0" y="1417638"/>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417638"/>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3" y="341136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3" y="3933092"/>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3" y="4454824"/>
            <a:ext cx="147148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829750" y="2964904"/>
            <a:ext cx="871443" cy="390801"/>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394826" y="2407093"/>
            <a:ext cx="864178"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539504" y="2395544"/>
            <a:ext cx="1292342"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267245" y="2574235"/>
            <a:ext cx="1385910"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287183" y="2367163"/>
            <a:ext cx="1573045"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392143" y="2542906"/>
            <a:ext cx="1814074" cy="237909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257579" y="3203053"/>
            <a:ext cx="2288491" cy="584383"/>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2216462"/>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T = Person</a:t>
                      </a:r>
                      <a:endParaRPr lang="en-US" dirty="0"/>
                    </a:p>
                  </a:txBody>
                  <a:tcPr/>
                </a:tc>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bl>
          </a:graphicData>
        </a:graphic>
      </p:graphicFrame>
      <p:sp>
        <p:nvSpPr>
          <p:cNvPr id="5" name="TextBox 4"/>
          <p:cNvSpPr txBox="1"/>
          <p:nvPr/>
        </p:nvSpPr>
        <p:spPr>
          <a:xfrm>
            <a:off x="3882674" y="1625918"/>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0" y="4252473"/>
          <a:ext cx="3770069" cy="1112520"/>
        </p:xfrm>
        <a:graphic>
          <a:graphicData uri="http://schemas.openxmlformats.org/drawingml/2006/table">
            <a:tbl>
              <a:tblPr firstRow="1" bandRow="1">
                <a:tableStyleId>{5C22544A-7EE6-4342-B048-85BDC9FD1C3A}</a:tableStyleId>
              </a:tblPr>
              <a:tblGrid>
                <a:gridCol w="3770069"/>
              </a:tblGrid>
              <a:tr h="370840">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trike="sngStrike" dirty="0" err="1" smtClean="0"/>
                        <a:t>func</a:t>
                      </a:r>
                      <a:r>
                        <a:rPr lang="en-US" strike="sngStrike" dirty="0" smtClean="0"/>
                        <a:t> (p *Person) </a:t>
                      </a:r>
                      <a:r>
                        <a:rPr lang="en-US" strike="sngStrike" dirty="0" err="1" smtClean="0"/>
                        <a:t>SetName</a:t>
                      </a:r>
                      <a:r>
                        <a:rPr lang="en-US" strike="sngStrike" dirty="0" smtClean="0"/>
                        <a:t>(n string)</a:t>
                      </a:r>
                    </a:p>
                  </a:txBody>
                  <a:tcPr/>
                </a:tc>
              </a:tr>
            </a:tbl>
          </a:graphicData>
        </a:graphic>
      </p:graphicFrame>
      <p:sp>
        <p:nvSpPr>
          <p:cNvPr id="7" name="TextBox 6"/>
          <p:cNvSpPr txBox="1"/>
          <p:nvPr/>
        </p:nvSpPr>
        <p:spPr>
          <a:xfrm>
            <a:off x="3683329" y="3661929"/>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8" y="4252473"/>
          <a:ext cx="3637391" cy="1112520"/>
        </p:xfrm>
        <a:graphic>
          <a:graphicData uri="http://schemas.openxmlformats.org/drawingml/2006/table">
            <a:tbl>
              <a:tblPr firstRow="1" bandRow="1">
                <a:tableStyleId>{5C22544A-7EE6-4342-B048-85BDC9FD1C3A}</a:tableStyleId>
              </a:tblPr>
              <a:tblGrid>
                <a:gridCol w="3637391"/>
              </a:tblGrid>
              <a:tr h="370840">
                <a:tc>
                  <a:txBody>
                    <a:bodyPr/>
                    <a:lstStyle/>
                    <a:p>
                      <a:r>
                        <a:rPr lang="en-US" dirty="0" smtClean="0"/>
                        <a:t>*T = *Person</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Name() string</a:t>
                      </a:r>
                    </a:p>
                  </a:txBody>
                  <a:tcPr/>
                </a:tc>
              </a:tr>
            </a:tbl>
          </a:graphicData>
        </a:graphic>
      </p:graphicFrame>
      <p:sp>
        <p:nvSpPr>
          <p:cNvPr id="9" name="TextBox 8"/>
          <p:cNvSpPr txBox="1"/>
          <p:nvPr/>
        </p:nvSpPr>
        <p:spPr>
          <a:xfrm>
            <a:off x="5076661" y="5724459"/>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0" y="5725658"/>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4" y="6466260"/>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599237" y="2120978"/>
            <a:ext cx="471713"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4" y="3368138"/>
            <a:ext cx="2144427" cy="4351"/>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62385" y="2204352"/>
            <a:ext cx="122126"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3352724"/>
            <a:ext cx="2140934" cy="2369"/>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2331050"/>
            <a:ext cx="1826770" cy="217500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369332"/>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49885" y="1491853"/>
            <a:ext cx="122126"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886737" y="1408479"/>
            <a:ext cx="471713"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3350741"/>
            <a:ext cx="1130678" cy="1982"/>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859800"/>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3239215"/>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973148"/>
            <a:ext cx="1127186" cy="16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a:t>
            </a:r>
            <a:r>
              <a:rPr lang="en-US" sz="6000" b="1" dirty="0" smtClean="0">
                <a:ln/>
                <a:solidFill>
                  <a:schemeClr val="accent3">
                    <a:lumMod val="50000"/>
                  </a:schemeClr>
                </a:solidFill>
                <a:effectLst/>
              </a:rPr>
              <a:t>.10 </a:t>
            </a:r>
            <a:r>
              <a:rPr lang="en-US" sz="6000" b="1" dirty="0" smtClean="0">
                <a:ln/>
                <a:solidFill>
                  <a:schemeClr val="accent3">
                    <a:lumMod val="50000"/>
                  </a:schemeClr>
                </a:solidFill>
                <a:effectLst/>
              </a:rPr>
              <a:t>: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a:t>
            </a:r>
            <a:r>
              <a:rPr lang="en-US" sz="6000" b="1" dirty="0" smtClean="0">
                <a:ln/>
                <a:solidFill>
                  <a:schemeClr val="accent3">
                    <a:lumMod val="50000"/>
                  </a:schemeClr>
                </a:solidFill>
                <a:effectLst/>
              </a:rPr>
              <a:t>.10 </a:t>
            </a:r>
            <a:r>
              <a:rPr lang="en-US" sz="6000" b="1" dirty="0" smtClean="0">
                <a:ln/>
                <a:solidFill>
                  <a:schemeClr val="accent3">
                    <a:lumMod val="50000"/>
                  </a:schemeClr>
                </a:solidFill>
                <a:effectLst/>
              </a:rPr>
              <a:t>: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a:t>
            </a:r>
            <a:r>
              <a:rPr lang="en-US" sz="6000" b="1" dirty="0" smtClean="0">
                <a:ln/>
                <a:solidFill>
                  <a:schemeClr val="accent3">
                    <a:lumMod val="50000"/>
                  </a:schemeClr>
                </a:solidFill>
                <a:effectLst/>
              </a:rPr>
              <a:t>.10 </a:t>
            </a:r>
            <a:r>
              <a:rPr lang="en-US" sz="6000" b="1" dirty="0" smtClean="0">
                <a:ln/>
                <a:solidFill>
                  <a:schemeClr val="accent3">
                    <a:lumMod val="50000"/>
                  </a:schemeClr>
                </a:solidFill>
                <a:effectLst/>
              </a:rPr>
              <a:t>: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endParaRPr lang="en-US" dirty="0" smtClean="0"/>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581460"/>
            <a:ext cx="4823146" cy="2937375"/>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246221"/>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246221"/>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246221"/>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246221"/>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369332"/>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369332"/>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4820093"/>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6" y="3356140"/>
            <a:ext cx="552183" cy="1270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4" y="3669049"/>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lnSpcReduction="1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3148494"/>
            <a:ext cx="4030084" cy="429898"/>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5577378"/>
            <a:ext cx="4030084" cy="429898"/>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Unsigned Bits</a:t>
                      </a:r>
                      <a:endParaRPr lang="en-US" dirty="0"/>
                    </a:p>
                  </a:txBody>
                  <a:tcPr/>
                </a:tc>
                <a:tc>
                  <a:txBody>
                    <a:bodyPr/>
                    <a:lstStyle/>
                    <a:p>
                      <a:r>
                        <a:rPr lang="en-US" dirty="0" smtClean="0"/>
                        <a:t>Unsigned</a:t>
                      </a:r>
                      <a:r>
                        <a:rPr lang="en-US" baseline="0" dirty="0" smtClean="0"/>
                        <a:t> Value</a:t>
                      </a:r>
                      <a:endParaRPr lang="en-US" dirty="0"/>
                    </a:p>
                  </a:txBody>
                  <a:tcPr/>
                </a:tc>
                <a:tc>
                  <a:txBody>
                    <a:bodyPr/>
                    <a:lstStyle/>
                    <a:p>
                      <a:r>
                        <a:rPr lang="en-US" dirty="0" smtClean="0"/>
                        <a:t>Signed Bits</a:t>
                      </a:r>
                      <a:endParaRPr lang="en-US" dirty="0"/>
                    </a:p>
                  </a:txBody>
                  <a:tcPr/>
                </a:tc>
                <a:tc>
                  <a:txBody>
                    <a:bodyPr/>
                    <a:lstStyle/>
                    <a:p>
                      <a:r>
                        <a:rPr lang="en-US" dirty="0" smtClean="0"/>
                        <a:t>Signed Value</a:t>
                      </a:r>
                      <a:endParaRPr lang="en-US" dirty="0"/>
                    </a:p>
                  </a:txBody>
                  <a:tcPr/>
                </a:tc>
              </a:tr>
              <a:tr h="370840">
                <a:tc>
                  <a:txBody>
                    <a:bodyPr/>
                    <a:lstStyle/>
                    <a:p>
                      <a:r>
                        <a:rPr lang="en-US" dirty="0" smtClean="0"/>
                        <a:t>000</a:t>
                      </a:r>
                      <a:endParaRPr lang="en-US" dirty="0"/>
                    </a:p>
                  </a:txBody>
                  <a:tcPr/>
                </a:tc>
                <a:tc>
                  <a:txBody>
                    <a:bodyPr/>
                    <a:lstStyle/>
                    <a:p>
                      <a:r>
                        <a:rPr lang="en-US" dirty="0" smtClean="0"/>
                        <a:t>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370840">
                <a:tc>
                  <a:txBody>
                    <a:bodyPr/>
                    <a:lstStyle/>
                    <a:p>
                      <a:r>
                        <a:rPr lang="en-US" dirty="0" smtClean="0"/>
                        <a:t>001</a:t>
                      </a:r>
                      <a:endParaRPr lang="en-US" dirty="0"/>
                    </a:p>
                  </a:txBody>
                  <a:tcPr/>
                </a:tc>
                <a:tc>
                  <a:txBody>
                    <a:bodyPr/>
                    <a:lstStyle/>
                    <a:p>
                      <a:r>
                        <a:rPr lang="en-US" dirty="0" smtClean="0"/>
                        <a:t>1</a:t>
                      </a:r>
                      <a:endParaRPr lang="en-US" dirty="0"/>
                    </a:p>
                  </a:txBody>
                  <a:tcPr/>
                </a:tc>
                <a:tc>
                  <a:txBody>
                    <a:bodyPr/>
                    <a:lstStyle/>
                    <a:p>
                      <a:r>
                        <a:rPr lang="en-US" dirty="0" smtClean="0"/>
                        <a:t>0-01</a:t>
                      </a:r>
                      <a:endParaRPr lang="en-US" dirty="0"/>
                    </a:p>
                  </a:txBody>
                  <a:tcPr/>
                </a:tc>
                <a:tc>
                  <a:txBody>
                    <a:bodyPr/>
                    <a:lstStyle/>
                    <a:p>
                      <a:r>
                        <a:rPr lang="en-US" dirty="0" smtClean="0"/>
                        <a:t>1</a:t>
                      </a:r>
                      <a:endParaRPr lang="en-US" dirty="0"/>
                    </a:p>
                  </a:txBody>
                  <a:tcPr/>
                </a:tc>
              </a:tr>
              <a:tr h="370840">
                <a:tc>
                  <a:txBody>
                    <a:bodyPr/>
                    <a:lstStyle/>
                    <a:p>
                      <a:r>
                        <a:rPr lang="en-US" dirty="0" smtClean="0"/>
                        <a:t>010</a:t>
                      </a:r>
                      <a:endParaRPr lang="en-US" dirty="0"/>
                    </a:p>
                  </a:txBody>
                  <a:tcPr/>
                </a:tc>
                <a:tc>
                  <a:txBody>
                    <a:bodyPr/>
                    <a:lstStyle/>
                    <a:p>
                      <a:r>
                        <a:rPr lang="en-US" dirty="0" smtClean="0"/>
                        <a:t>2</a:t>
                      </a:r>
                      <a:endParaRPr lang="en-US" dirty="0"/>
                    </a:p>
                  </a:txBody>
                  <a:tcPr/>
                </a:tc>
                <a:tc>
                  <a:txBody>
                    <a:bodyPr/>
                    <a:lstStyle/>
                    <a:p>
                      <a:r>
                        <a:rPr lang="en-US" dirty="0" smtClean="0"/>
                        <a:t>0-10</a:t>
                      </a:r>
                      <a:endParaRPr lang="en-US" dirty="0"/>
                    </a:p>
                  </a:txBody>
                  <a:tcPr/>
                </a:tc>
                <a:tc>
                  <a:txBody>
                    <a:bodyPr/>
                    <a:lstStyle/>
                    <a:p>
                      <a:r>
                        <a:rPr lang="en-US" dirty="0" smtClean="0"/>
                        <a:t>2</a:t>
                      </a:r>
                      <a:endParaRPr lang="en-US" dirty="0"/>
                    </a:p>
                  </a:txBody>
                  <a:tcPr/>
                </a:tc>
              </a:tr>
              <a:tr h="370840">
                <a:tc>
                  <a:txBody>
                    <a:bodyPr/>
                    <a:lstStyle/>
                    <a:p>
                      <a:r>
                        <a:rPr lang="en-US" dirty="0" smtClean="0"/>
                        <a:t>011</a:t>
                      </a:r>
                      <a:endParaRPr lang="en-US" dirty="0"/>
                    </a:p>
                  </a:txBody>
                  <a:tcPr/>
                </a:tc>
                <a:tc>
                  <a:txBody>
                    <a:bodyPr/>
                    <a:lstStyle/>
                    <a:p>
                      <a:r>
                        <a:rPr lang="en-US" dirty="0" smtClean="0"/>
                        <a:t>3</a:t>
                      </a:r>
                      <a:endParaRPr lang="en-US" dirty="0"/>
                    </a:p>
                  </a:txBody>
                  <a:tcPr/>
                </a:tc>
                <a:tc>
                  <a:txBody>
                    <a:bodyPr/>
                    <a:lstStyle/>
                    <a:p>
                      <a:r>
                        <a:rPr lang="en-US" dirty="0" smtClean="0"/>
                        <a:t>0-11</a:t>
                      </a:r>
                      <a:endParaRPr lang="en-US" dirty="0"/>
                    </a:p>
                  </a:txBody>
                  <a:tcPr/>
                </a:tc>
                <a:tc>
                  <a:txBody>
                    <a:bodyPr/>
                    <a:lstStyle/>
                    <a:p>
                      <a:r>
                        <a:rPr lang="en-US" dirty="0" smtClean="0"/>
                        <a:t>3</a:t>
                      </a:r>
                      <a:endParaRPr lang="en-US" dirty="0"/>
                    </a:p>
                  </a:txBody>
                  <a:tcPr/>
                </a:tc>
              </a:tr>
              <a:tr h="370840">
                <a:tc>
                  <a:txBody>
                    <a:bodyPr/>
                    <a:lstStyle/>
                    <a:p>
                      <a:r>
                        <a:rPr lang="en-US" dirty="0" smtClean="0"/>
                        <a:t>100</a:t>
                      </a:r>
                      <a:endParaRPr lang="en-US" dirty="0"/>
                    </a:p>
                  </a:txBody>
                  <a:tcPr/>
                </a:tc>
                <a:tc>
                  <a:txBody>
                    <a:bodyPr/>
                    <a:lstStyle/>
                    <a:p>
                      <a:r>
                        <a:rPr lang="en-US" dirty="0" smtClean="0"/>
                        <a:t>4</a:t>
                      </a:r>
                      <a:endParaRPr lang="en-US" dirty="0"/>
                    </a:p>
                  </a:txBody>
                  <a:tcPr/>
                </a:tc>
                <a:tc>
                  <a:txBody>
                    <a:bodyPr/>
                    <a:lstStyle/>
                    <a:p>
                      <a:r>
                        <a:rPr lang="en-US" dirty="0" smtClean="0"/>
                        <a:t>1-00</a:t>
                      </a:r>
                      <a:endParaRPr lang="en-US" dirty="0"/>
                    </a:p>
                  </a:txBody>
                  <a:tcPr>
                    <a:solidFill>
                      <a:schemeClr val="tx2">
                        <a:lumMod val="60000"/>
                        <a:lumOff val="40000"/>
                      </a:schemeClr>
                    </a:solidFill>
                  </a:tcPr>
                </a:tc>
                <a:tc>
                  <a:txBody>
                    <a:bodyPr/>
                    <a:lstStyle/>
                    <a:p>
                      <a:r>
                        <a:rPr lang="en-US" dirty="0" smtClean="0"/>
                        <a:t>0</a:t>
                      </a:r>
                      <a:endParaRPr lang="en-US" dirty="0"/>
                    </a:p>
                  </a:txBody>
                  <a:tcPr>
                    <a:solidFill>
                      <a:schemeClr val="tx2">
                        <a:lumMod val="60000"/>
                        <a:lumOff val="40000"/>
                      </a:schemeClr>
                    </a:solidFill>
                  </a:tcPr>
                </a:tc>
              </a:tr>
              <a:tr h="370840">
                <a:tc>
                  <a:txBody>
                    <a:bodyPr/>
                    <a:lstStyle/>
                    <a:p>
                      <a:r>
                        <a:rPr lang="en-US" dirty="0" smtClean="0"/>
                        <a:t>101</a:t>
                      </a:r>
                      <a:endParaRPr lang="en-US" dirty="0"/>
                    </a:p>
                  </a:txBody>
                  <a:tcPr/>
                </a:tc>
                <a:tc>
                  <a:txBody>
                    <a:bodyPr/>
                    <a:lstStyle/>
                    <a:p>
                      <a:r>
                        <a:rPr lang="en-US" dirty="0" smtClean="0"/>
                        <a:t>5</a:t>
                      </a:r>
                      <a:endParaRPr lang="en-US" dirty="0"/>
                    </a:p>
                  </a:txBody>
                  <a:tcPr/>
                </a:tc>
                <a:tc>
                  <a:txBody>
                    <a:bodyPr/>
                    <a:lstStyle/>
                    <a:p>
                      <a:r>
                        <a:rPr lang="en-US" dirty="0" smtClean="0"/>
                        <a:t>1-01</a:t>
                      </a:r>
                      <a:endParaRPr lang="en-US" dirty="0"/>
                    </a:p>
                  </a:txBody>
                  <a:tcPr/>
                </a:tc>
                <a:tc>
                  <a:txBody>
                    <a:bodyPr/>
                    <a:lstStyle/>
                    <a:p>
                      <a:r>
                        <a:rPr lang="en-US" dirty="0" smtClean="0"/>
                        <a:t>-3</a:t>
                      </a:r>
                      <a:endParaRPr lang="en-US" dirty="0"/>
                    </a:p>
                  </a:txBody>
                  <a:tcPr/>
                </a:tc>
              </a:tr>
              <a:tr h="370840">
                <a:tc>
                  <a:txBody>
                    <a:bodyPr/>
                    <a:lstStyle/>
                    <a:p>
                      <a:r>
                        <a:rPr lang="en-US" dirty="0" smtClean="0"/>
                        <a:t>110</a:t>
                      </a:r>
                      <a:endParaRPr lang="en-US" dirty="0"/>
                    </a:p>
                  </a:txBody>
                  <a:tcPr/>
                </a:tc>
                <a:tc>
                  <a:txBody>
                    <a:bodyPr/>
                    <a:lstStyle/>
                    <a:p>
                      <a:r>
                        <a:rPr lang="en-US" dirty="0" smtClean="0"/>
                        <a:t>6</a:t>
                      </a:r>
                      <a:endParaRPr lang="en-US" dirty="0"/>
                    </a:p>
                  </a:txBody>
                  <a:tcPr/>
                </a:tc>
                <a:tc>
                  <a:txBody>
                    <a:bodyPr/>
                    <a:lstStyle/>
                    <a:p>
                      <a:r>
                        <a:rPr lang="en-US" dirty="0" smtClean="0"/>
                        <a:t>1-10</a:t>
                      </a:r>
                      <a:endParaRPr lang="en-US" dirty="0"/>
                    </a:p>
                  </a:txBody>
                  <a:tcPr/>
                </a:tc>
                <a:tc>
                  <a:txBody>
                    <a:bodyPr/>
                    <a:lstStyle/>
                    <a:p>
                      <a:r>
                        <a:rPr lang="en-US" dirty="0" smtClean="0"/>
                        <a:t>-2</a:t>
                      </a:r>
                      <a:endParaRPr lang="en-US" dirty="0"/>
                    </a:p>
                  </a:txBody>
                  <a:tcPr/>
                </a:tc>
              </a:tr>
              <a:tr h="370840">
                <a:tc>
                  <a:txBody>
                    <a:bodyPr/>
                    <a:lstStyle/>
                    <a:p>
                      <a:r>
                        <a:rPr lang="en-US" dirty="0" smtClean="0"/>
                        <a:t>111</a:t>
                      </a:r>
                      <a:endParaRPr lang="en-US" dirty="0"/>
                    </a:p>
                  </a:txBody>
                  <a:tcPr/>
                </a:tc>
                <a:tc>
                  <a:txBody>
                    <a:bodyPr/>
                    <a:lstStyle/>
                    <a:p>
                      <a:r>
                        <a:rPr lang="en-US" dirty="0" smtClean="0"/>
                        <a:t>7</a:t>
                      </a:r>
                      <a:endParaRPr lang="en-US" dirty="0"/>
                    </a:p>
                  </a:txBody>
                  <a:tcPr/>
                </a:tc>
                <a:tc>
                  <a:txBody>
                    <a:bodyPr/>
                    <a:lstStyle/>
                    <a:p>
                      <a:r>
                        <a:rPr lang="en-US" dirty="0" smtClean="0"/>
                        <a:t>1-11</a:t>
                      </a:r>
                      <a:endParaRPr lang="en-US" dirty="0"/>
                    </a:p>
                  </a:txBody>
                  <a:tcPr/>
                </a:tc>
                <a:tc>
                  <a:txBody>
                    <a:bodyPr/>
                    <a:lstStyle/>
                    <a:p>
                      <a:r>
                        <a:rPr lang="en-US" dirty="0" smtClean="0"/>
                        <a:t>-1</a:t>
                      </a:r>
                      <a:endParaRPr lang="en-US" dirty="0"/>
                    </a:p>
                  </a:txBody>
                  <a:tcPr/>
                </a:tc>
              </a:tr>
            </a:tbl>
          </a:graphicData>
        </a:graphic>
      </p:graphicFrame>
      <p:sp>
        <p:nvSpPr>
          <p:cNvPr id="5" name="TextBox 4"/>
          <p:cNvSpPr txBox="1"/>
          <p:nvPr/>
        </p:nvSpPr>
        <p:spPr>
          <a:xfrm>
            <a:off x="773814" y="5794744"/>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600200"/>
          <a:ext cx="8229600" cy="2666999"/>
        </p:xfrm>
        <a:graphic>
          <a:graphicData uri="http://schemas.openxmlformats.org/drawingml/2006/table">
            <a:tbl>
              <a:tblPr firstRow="1" bandRow="1">
                <a:tableStyleId>{5C22544A-7EE6-4342-B048-85BDC9FD1C3A}</a:tableStyleId>
              </a:tblPr>
              <a:tblGrid>
                <a:gridCol w="1001823"/>
                <a:gridCol w="1919768"/>
                <a:gridCol w="2734930"/>
                <a:gridCol w="2573079"/>
              </a:tblGrid>
              <a:tr h="370840">
                <a:tc>
                  <a:txBody>
                    <a:bodyPr/>
                    <a:lstStyle/>
                    <a:p>
                      <a:r>
                        <a:rPr lang="en-US" dirty="0" smtClean="0"/>
                        <a:t># of bits</a:t>
                      </a:r>
                      <a:endParaRPr lang="en-US" dirty="0"/>
                    </a:p>
                  </a:txBody>
                  <a:tcPr/>
                </a:tc>
                <a:tc>
                  <a:txBody>
                    <a:bodyPr/>
                    <a:lstStyle/>
                    <a:p>
                      <a:r>
                        <a:rPr lang="en-US" dirty="0" smtClean="0"/>
                        <a:t>#</a:t>
                      </a:r>
                      <a:r>
                        <a:rPr lang="en-US" baseline="0" dirty="0" smtClean="0"/>
                        <a:t> of unique values</a:t>
                      </a:r>
                      <a:endParaRPr lang="en-US" dirty="0"/>
                    </a:p>
                  </a:txBody>
                  <a:tcPr/>
                </a:tc>
                <a:tc>
                  <a:txBody>
                    <a:bodyPr/>
                    <a:lstStyle/>
                    <a:p>
                      <a:r>
                        <a:rPr lang="en-US" dirty="0" smtClean="0"/>
                        <a:t>Unsigned</a:t>
                      </a:r>
                      <a:r>
                        <a:rPr lang="en-US" baseline="0" dirty="0" smtClean="0"/>
                        <a:t> Number Range</a:t>
                      </a:r>
                      <a:endParaRPr lang="en-US" dirty="0"/>
                    </a:p>
                  </a:txBody>
                  <a:tcPr/>
                </a:tc>
                <a:tc>
                  <a:txBody>
                    <a:bodyPr/>
                    <a:lstStyle/>
                    <a:p>
                      <a:r>
                        <a:rPr lang="en-US" dirty="0" smtClean="0"/>
                        <a:t>Signed Number Range</a:t>
                      </a:r>
                      <a:endParaRPr lang="en-US" dirty="0"/>
                    </a:p>
                  </a:txBody>
                  <a:tcPr/>
                </a:tc>
              </a:tr>
              <a:tr h="370840">
                <a:tc>
                  <a:txBody>
                    <a:bodyPr/>
                    <a:lstStyle/>
                    <a:p>
                      <a:r>
                        <a:rPr lang="en-US" dirty="0" smtClean="0"/>
                        <a:t>8</a:t>
                      </a:r>
                      <a:endParaRPr lang="en-US" dirty="0"/>
                    </a:p>
                  </a:txBody>
                  <a:tcPr/>
                </a:tc>
                <a:tc>
                  <a:txBody>
                    <a:bodyPr/>
                    <a:lstStyle/>
                    <a:p>
                      <a:r>
                        <a:rPr lang="en-US" dirty="0" smtClean="0"/>
                        <a:t>2^8 = 256</a:t>
                      </a:r>
                      <a:endParaRPr lang="en-US" dirty="0"/>
                    </a:p>
                  </a:txBody>
                  <a:tcPr/>
                </a:tc>
                <a:tc>
                  <a:txBody>
                    <a:bodyPr/>
                    <a:lstStyle/>
                    <a:p>
                      <a:r>
                        <a:rPr lang="en-US" dirty="0" smtClean="0"/>
                        <a:t>0 to 255</a:t>
                      </a:r>
                      <a:endParaRPr lang="en-US" dirty="0"/>
                    </a:p>
                  </a:txBody>
                  <a:tcPr/>
                </a:tc>
                <a:tc>
                  <a:txBody>
                    <a:bodyPr/>
                    <a:lstStyle/>
                    <a:p>
                      <a:r>
                        <a:rPr lang="en-US" dirty="0" smtClean="0"/>
                        <a:t>-127 to</a:t>
                      </a:r>
                      <a:r>
                        <a:rPr lang="en-US" baseline="0" dirty="0" smtClean="0"/>
                        <a:t> 127</a:t>
                      </a:r>
                      <a:endParaRPr lang="en-US" dirty="0"/>
                    </a:p>
                  </a:txBody>
                  <a:tcPr/>
                </a:tc>
              </a:tr>
              <a:tr h="370840">
                <a:tc>
                  <a:txBody>
                    <a:bodyPr/>
                    <a:lstStyle/>
                    <a:p>
                      <a:r>
                        <a:rPr lang="en-US" dirty="0" smtClean="0"/>
                        <a:t>16</a:t>
                      </a:r>
                      <a:endParaRPr lang="en-US" dirty="0"/>
                    </a:p>
                  </a:txBody>
                  <a:tcPr/>
                </a:tc>
                <a:tc>
                  <a:txBody>
                    <a:bodyPr/>
                    <a:lstStyle/>
                    <a:p>
                      <a:r>
                        <a:rPr lang="en-US" dirty="0" smtClean="0"/>
                        <a:t>2^16 = 65,535</a:t>
                      </a:r>
                      <a:endParaRPr lang="en-US" dirty="0"/>
                    </a:p>
                  </a:txBody>
                  <a:tcPr/>
                </a:tc>
                <a:tc>
                  <a:txBody>
                    <a:bodyPr/>
                    <a:lstStyle/>
                    <a:p>
                      <a:r>
                        <a:rPr lang="en-US" dirty="0" smtClean="0"/>
                        <a:t>0 to 65,534</a:t>
                      </a:r>
                      <a:endParaRPr lang="en-US" dirty="0"/>
                    </a:p>
                  </a:txBody>
                  <a:tcPr/>
                </a:tc>
                <a:tc>
                  <a:txBody>
                    <a:bodyPr/>
                    <a:lstStyle/>
                    <a:p>
                      <a:r>
                        <a:rPr lang="en-US" dirty="0" smtClean="0"/>
                        <a:t>-32,767 to 32,767</a:t>
                      </a:r>
                      <a:endParaRPr lang="en-US" dirty="0"/>
                    </a:p>
                  </a:txBody>
                  <a:tcPr/>
                </a:tc>
              </a:tr>
              <a:tr h="370840">
                <a:tc>
                  <a:txBody>
                    <a:bodyPr/>
                    <a:lstStyle/>
                    <a:p>
                      <a:r>
                        <a:rPr lang="en-US" dirty="0" smtClean="0"/>
                        <a:t>32</a:t>
                      </a:r>
                      <a:endParaRPr lang="en-US" dirty="0"/>
                    </a:p>
                  </a:txBody>
                  <a:tcPr/>
                </a:tc>
                <a:tc>
                  <a:txBody>
                    <a:bodyPr/>
                    <a:lstStyle/>
                    <a:p>
                      <a:r>
                        <a:rPr lang="en-US" dirty="0" smtClean="0"/>
                        <a:t>2^32 = 4,294,967,295</a:t>
                      </a:r>
                      <a:endParaRPr lang="en-US" dirty="0"/>
                    </a:p>
                  </a:txBody>
                  <a:tcPr/>
                </a:tc>
                <a:tc>
                  <a:txBody>
                    <a:bodyPr/>
                    <a:lstStyle/>
                    <a:p>
                      <a:r>
                        <a:rPr lang="en-US" dirty="0" smtClean="0"/>
                        <a:t>0 to 4,294,967,294</a:t>
                      </a:r>
                      <a:endParaRPr lang="en-US" dirty="0"/>
                    </a:p>
                  </a:txBody>
                  <a:tcPr/>
                </a:tc>
                <a:tc>
                  <a:txBody>
                    <a:bodyPr/>
                    <a:lstStyle/>
                    <a:p>
                      <a:r>
                        <a:rPr lang="en-US" dirty="0" smtClean="0"/>
                        <a:t>-2,147,483,647</a:t>
                      </a:r>
                      <a:endParaRPr lang="en-US" dirty="0"/>
                    </a:p>
                  </a:txBody>
                  <a:tcPr/>
                </a:tc>
              </a:tr>
              <a:tr h="370840">
                <a:tc>
                  <a:txBody>
                    <a:bodyPr/>
                    <a:lstStyle/>
                    <a:p>
                      <a:r>
                        <a:rPr lang="en-US" dirty="0" smtClean="0"/>
                        <a:t>64</a:t>
                      </a:r>
                      <a:endParaRPr lang="en-US" dirty="0"/>
                    </a:p>
                  </a:txBody>
                  <a:tcPr/>
                </a:tc>
                <a:tc>
                  <a:txBody>
                    <a:bodyPr/>
                    <a:lstStyle/>
                    <a:p>
                      <a:r>
                        <a:rPr lang="en-US" dirty="0" smtClean="0"/>
                        <a:t>2^64 = </a:t>
                      </a:r>
                      <a:r>
                        <a:rPr lang="is-IS" dirty="0" smtClean="0"/>
                        <a:t>18,446,744,073,709,551,615</a:t>
                      </a:r>
                      <a:endParaRPr lang="en-US" dirty="0"/>
                    </a:p>
                  </a:txBody>
                  <a:tcPr/>
                </a:tc>
                <a:tc>
                  <a:txBody>
                    <a:bodyPr/>
                    <a:lstStyle/>
                    <a:p>
                      <a:r>
                        <a:rPr lang="en-US" dirty="0" smtClean="0"/>
                        <a:t>0 to </a:t>
                      </a:r>
                      <a:r>
                        <a:rPr lang="is-IS" dirty="0" smtClean="0"/>
                        <a:t>18,446,744,073,709,551,614</a:t>
                      </a:r>
                      <a:endParaRPr lang="en-US" dirty="0"/>
                    </a:p>
                  </a:txBody>
                  <a:tcPr/>
                </a:tc>
                <a:tc>
                  <a:txBody>
                    <a:bodyPr/>
                    <a:lstStyle/>
                    <a:p>
                      <a:r>
                        <a:rPr lang="en-US" dirty="0" smtClean="0"/>
                        <a:t>-</a:t>
                      </a:r>
                      <a:r>
                        <a:rPr lang="is-IS" dirty="0" smtClean="0"/>
                        <a:t>9.22337203685478E18 to 9.22337203685478E18</a:t>
                      </a:r>
                      <a:endParaRPr lang="en-US" dirty="0"/>
                    </a:p>
                  </a:txBody>
                  <a:tcPr/>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6" y="3356435"/>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a:off x="2339203" y="3541101"/>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600200"/>
          <a:ext cx="8229600" cy="37084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Literature</a:t>
                      </a:r>
                      <a:endParaRPr lang="en-US" dirty="0"/>
                    </a:p>
                  </a:txBody>
                  <a:tcPr/>
                </a:tc>
                <a:tc>
                  <a:txBody>
                    <a:bodyPr/>
                    <a:lstStyle/>
                    <a:p>
                      <a:r>
                        <a:rPr lang="en-US" dirty="0" smtClean="0"/>
                        <a:t>Computer</a:t>
                      </a:r>
                      <a:endParaRPr lang="en-US" dirty="0"/>
                    </a:p>
                  </a:txBody>
                  <a:tcPr/>
                </a:tc>
              </a:tr>
              <a:tr h="370840">
                <a:tc>
                  <a:txBody>
                    <a:bodyPr/>
                    <a:lstStyle/>
                    <a:p>
                      <a:r>
                        <a:rPr lang="en-US" dirty="0" smtClean="0"/>
                        <a:t>Books</a:t>
                      </a:r>
                      <a:endParaRPr lang="en-US" dirty="0"/>
                    </a:p>
                  </a:txBody>
                  <a:tcPr/>
                </a:tc>
                <a:tc>
                  <a:txBody>
                    <a:bodyPr/>
                    <a:lstStyle/>
                    <a:p>
                      <a:r>
                        <a:rPr lang="en-US" dirty="0" smtClean="0"/>
                        <a:t>Programs</a:t>
                      </a:r>
                      <a:endParaRPr lang="en-US" dirty="0"/>
                    </a:p>
                  </a:txBody>
                  <a:tcPr/>
                </a:tc>
              </a:tr>
              <a:tr h="370840">
                <a:tc>
                  <a:txBody>
                    <a:bodyPr/>
                    <a:lstStyle/>
                    <a:p>
                      <a:r>
                        <a:rPr lang="en-US" dirty="0" smtClean="0"/>
                        <a:t>Chapters</a:t>
                      </a:r>
                      <a:endParaRPr lang="en-US" dirty="0"/>
                    </a:p>
                  </a:txBody>
                  <a:tcPr/>
                </a:tc>
                <a:tc>
                  <a:txBody>
                    <a:bodyPr/>
                    <a:lstStyle/>
                    <a:p>
                      <a:r>
                        <a:rPr lang="en-US" dirty="0" smtClean="0"/>
                        <a:t>Packages/Modules</a:t>
                      </a:r>
                      <a:endParaRPr lang="en-US" dirty="0"/>
                    </a:p>
                  </a:txBody>
                  <a:tcPr/>
                </a:tc>
              </a:tr>
              <a:tr h="370840">
                <a:tc>
                  <a:txBody>
                    <a:bodyPr/>
                    <a:lstStyle/>
                    <a:p>
                      <a:r>
                        <a:rPr lang="en-US" dirty="0" smtClean="0"/>
                        <a:t>Sections</a:t>
                      </a:r>
                      <a:endParaRPr lang="en-US" dirty="0"/>
                    </a:p>
                  </a:txBody>
                  <a:tcPr/>
                </a:tc>
                <a:tc>
                  <a:txBody>
                    <a:bodyPr/>
                    <a:lstStyle/>
                    <a:p>
                      <a:r>
                        <a:rPr lang="en-US" dirty="0" smtClean="0"/>
                        <a:t>Sub-packages/Sub-modules*</a:t>
                      </a:r>
                      <a:endParaRPr lang="en-US" dirty="0"/>
                    </a:p>
                  </a:txBody>
                  <a:tcPr/>
                </a:tc>
              </a:tr>
              <a:tr h="370840">
                <a:tc>
                  <a:txBody>
                    <a:bodyPr/>
                    <a:lstStyle/>
                    <a:p>
                      <a:r>
                        <a:rPr lang="en-US" dirty="0" smtClean="0"/>
                        <a:t>Paragraphs</a:t>
                      </a:r>
                      <a:endParaRPr lang="en-US" dirty="0"/>
                    </a:p>
                  </a:txBody>
                  <a:tcPr/>
                </a:tc>
                <a:tc>
                  <a:txBody>
                    <a:bodyPr/>
                    <a:lstStyle/>
                    <a:p>
                      <a:r>
                        <a:rPr lang="en-US" dirty="0" smtClean="0"/>
                        <a:t>Functions</a:t>
                      </a:r>
                      <a:endParaRPr lang="en-US" dirty="0"/>
                    </a:p>
                  </a:txBody>
                  <a:tcPr/>
                </a:tc>
              </a:tr>
              <a:tr h="370840">
                <a:tc>
                  <a:txBody>
                    <a:bodyPr/>
                    <a:lstStyle/>
                    <a:p>
                      <a:r>
                        <a:rPr lang="en-US" dirty="0" smtClean="0"/>
                        <a:t>Sentences</a:t>
                      </a:r>
                      <a:endParaRPr lang="en-US" dirty="0"/>
                    </a:p>
                  </a:txBody>
                  <a:tcPr/>
                </a:tc>
                <a:tc>
                  <a:txBody>
                    <a:bodyPr/>
                    <a:lstStyle/>
                    <a:p>
                      <a:r>
                        <a:rPr lang="en-US" dirty="0" smtClean="0"/>
                        <a:t>Statements</a:t>
                      </a:r>
                      <a:endParaRPr lang="en-US" dirty="0"/>
                    </a:p>
                  </a:txBody>
                  <a:tcPr/>
                </a:tc>
              </a:tr>
              <a:tr h="370840">
                <a:tc>
                  <a:txBody>
                    <a:bodyPr/>
                    <a:lstStyle/>
                    <a:p>
                      <a:r>
                        <a:rPr lang="en-US" dirty="0" smtClean="0"/>
                        <a:t>Words</a:t>
                      </a:r>
                      <a:endParaRPr lang="en-US" dirty="0"/>
                    </a:p>
                  </a:txBody>
                  <a:tcPr/>
                </a:tc>
                <a:tc>
                  <a:txBody>
                    <a:bodyPr/>
                    <a:lstStyle/>
                    <a:p>
                      <a:r>
                        <a:rPr lang="en-US" dirty="0" smtClean="0"/>
                        <a:t>Tokens</a:t>
                      </a:r>
                      <a:endParaRPr lang="en-US" dirty="0"/>
                    </a:p>
                  </a:txBody>
                  <a:tcPr/>
                </a:tc>
              </a:tr>
              <a:tr h="370840">
                <a:tc>
                  <a:txBody>
                    <a:bodyPr/>
                    <a:lstStyle/>
                    <a:p>
                      <a:r>
                        <a:rPr lang="en-US" dirty="0" smtClean="0"/>
                        <a:t>Characters</a:t>
                      </a:r>
                      <a:endParaRPr lang="en-US" dirty="0"/>
                    </a:p>
                  </a:txBody>
                  <a:tcPr/>
                </a:tc>
                <a:tc>
                  <a:txBody>
                    <a:bodyPr/>
                    <a:lstStyle/>
                    <a:p>
                      <a:r>
                        <a:rPr lang="en-US" dirty="0" smtClean="0"/>
                        <a:t>Characters</a:t>
                      </a:r>
                      <a:endParaRPr lang="en-US" dirty="0"/>
                    </a:p>
                  </a:txBody>
                  <a:tcPr/>
                </a:tc>
              </a:tr>
              <a:tr h="370840">
                <a:tc>
                  <a:txBody>
                    <a:bodyPr/>
                    <a:lstStyle/>
                    <a:p>
                      <a:r>
                        <a:rPr lang="en-US" dirty="0" smtClean="0"/>
                        <a:t>Letter, Number,</a:t>
                      </a:r>
                      <a:r>
                        <a:rPr lang="en-US" baseline="0" dirty="0" smtClean="0"/>
                        <a:t> Symbol</a:t>
                      </a:r>
                      <a:endParaRPr lang="en-US" dirty="0"/>
                    </a:p>
                  </a:txBody>
                  <a:tcPr/>
                </a:tc>
                <a:tc>
                  <a:txBody>
                    <a:bodyPr/>
                    <a:lstStyle/>
                    <a:p>
                      <a:r>
                        <a:rPr lang="en-US" dirty="0" smtClean="0"/>
                        <a:t>Letter,</a:t>
                      </a:r>
                      <a:r>
                        <a:rPr lang="en-US" baseline="0" dirty="0" smtClean="0"/>
                        <a:t> Number, Symbol</a:t>
                      </a:r>
                      <a:endParaRPr lang="en-US" dirty="0"/>
                    </a:p>
                  </a:txBody>
                  <a:tcPr/>
                </a:tc>
              </a:tr>
              <a:tr h="370840">
                <a:tc>
                  <a:txBody>
                    <a:bodyPr/>
                    <a:lstStyle/>
                    <a:p>
                      <a:r>
                        <a:rPr lang="en-US" dirty="0" smtClean="0"/>
                        <a:t>-</a:t>
                      </a:r>
                      <a:endParaRPr lang="en-US" dirty="0"/>
                    </a:p>
                  </a:txBody>
                  <a:tcPr/>
                </a:tc>
                <a:tc>
                  <a:txBody>
                    <a:bodyPr/>
                    <a:lstStyle/>
                    <a:p>
                      <a:r>
                        <a:rPr lang="en-US" dirty="0" smtClean="0"/>
                        <a:t>Bits</a:t>
                      </a:r>
                      <a:endParaRPr lang="en-US" dirty="0"/>
                    </a:p>
                  </a:txBody>
                  <a:tcPr/>
                </a:tc>
              </a:tr>
            </a:tbl>
          </a:graphicData>
        </a:graphic>
      </p:graphicFrame>
      <p:sp>
        <p:nvSpPr>
          <p:cNvPr id="3" name="TextBox 2"/>
          <p:cNvSpPr txBox="1"/>
          <p:nvPr/>
        </p:nvSpPr>
        <p:spPr>
          <a:xfrm>
            <a:off x="619672" y="577967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
        <p:nvSpPr>
          <p:cNvPr id="4" name="TextBox 3"/>
          <p:cNvSpPr txBox="1"/>
          <p:nvPr/>
        </p:nvSpPr>
        <p:spPr>
          <a:xfrm>
            <a:off x="6134440" y="5265938"/>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600200"/>
          <a:ext cx="8229600" cy="22250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Type</a:t>
                      </a:r>
                      <a:endParaRPr lang="en-US" dirty="0"/>
                    </a:p>
                  </a:txBody>
                  <a:tcPr/>
                </a:tc>
                <a:tc>
                  <a:txBody>
                    <a:bodyPr/>
                    <a:lstStyle/>
                    <a:p>
                      <a:r>
                        <a:rPr lang="en-US" dirty="0" smtClean="0"/>
                        <a:t>OK</a:t>
                      </a:r>
                      <a:endParaRPr lang="en-US" dirty="0"/>
                    </a:p>
                  </a:txBody>
                  <a:tcPr/>
                </a:tc>
                <a:tc>
                  <a:txBody>
                    <a:bodyPr/>
                    <a:lstStyle/>
                    <a:p>
                      <a:r>
                        <a:rPr lang="en-US" dirty="0" smtClean="0"/>
                        <a:t>Error</a:t>
                      </a:r>
                      <a:endParaRPr lang="en-US" dirty="0"/>
                    </a:p>
                  </a:txBody>
                  <a:tcPr/>
                </a:tc>
              </a:tr>
              <a:tr h="370840">
                <a:tc>
                  <a:txBody>
                    <a:bodyPr/>
                    <a:lstStyle/>
                    <a:p>
                      <a:r>
                        <a:rPr lang="en-US" dirty="0" smtClean="0"/>
                        <a:t>uint8</a:t>
                      </a:r>
                      <a:endParaRPr lang="en-US" dirty="0"/>
                    </a:p>
                  </a:txBody>
                  <a:tcPr/>
                </a:tc>
                <a:tc>
                  <a:txBody>
                    <a:bodyPr/>
                    <a:lstStyle/>
                    <a:p>
                      <a:r>
                        <a:rPr lang="en-US" dirty="0" smtClean="0"/>
                        <a:t>8 + 16</a:t>
                      </a:r>
                      <a:endParaRPr lang="en-US" dirty="0"/>
                    </a:p>
                  </a:txBody>
                  <a:tcPr/>
                </a:tc>
                <a:tc>
                  <a:txBody>
                    <a:bodyPr/>
                    <a:lstStyle/>
                    <a:p>
                      <a:r>
                        <a:rPr lang="en-US" dirty="0" smtClean="0"/>
                        <a:t>8</a:t>
                      </a:r>
                      <a:r>
                        <a:rPr lang="en-US" baseline="0" dirty="0" smtClean="0"/>
                        <a:t> + “16”</a:t>
                      </a:r>
                      <a:endParaRPr lang="en-US" dirty="0"/>
                    </a:p>
                  </a:txBody>
                  <a:tcPr/>
                </a:tc>
              </a:tr>
              <a:tr h="370840">
                <a:tc>
                  <a:txBody>
                    <a:bodyPr/>
                    <a:lstStyle/>
                    <a:p>
                      <a:r>
                        <a:rPr lang="en-US" dirty="0" smtClean="0"/>
                        <a:t>float64</a:t>
                      </a:r>
                      <a:endParaRPr lang="en-US" dirty="0"/>
                    </a:p>
                  </a:txBody>
                  <a:tcPr/>
                </a:tc>
                <a:tc>
                  <a:txBody>
                    <a:bodyPr/>
                    <a:lstStyle/>
                    <a:p>
                      <a:r>
                        <a:rPr lang="en-US" dirty="0" smtClean="0"/>
                        <a:t>3.1415</a:t>
                      </a:r>
                      <a:r>
                        <a:rPr lang="en-US" baseline="0" dirty="0" smtClean="0"/>
                        <a:t> + 9</a:t>
                      </a:r>
                      <a:endParaRPr lang="en-US" dirty="0"/>
                    </a:p>
                  </a:txBody>
                  <a:tcPr/>
                </a:tc>
                <a:tc>
                  <a:txBody>
                    <a:bodyPr/>
                    <a:lstStyle/>
                    <a:p>
                      <a:r>
                        <a:rPr lang="en-US" dirty="0" smtClean="0"/>
                        <a:t>3.1415 + true</a:t>
                      </a:r>
                      <a:endParaRPr lang="en-US" dirty="0"/>
                    </a:p>
                  </a:txBody>
                  <a:tcPr/>
                </a:tc>
              </a:tr>
              <a:tr h="370840">
                <a:tc>
                  <a:txBody>
                    <a:bodyPr/>
                    <a:lstStyle/>
                    <a:p>
                      <a:r>
                        <a:rPr lang="en-US" dirty="0" smtClean="0"/>
                        <a:t>int32</a:t>
                      </a:r>
                      <a:endParaRPr lang="en-US" dirty="0"/>
                    </a:p>
                  </a:txBody>
                  <a:tcPr/>
                </a:tc>
                <a:tc>
                  <a:txBody>
                    <a:bodyPr/>
                    <a:lstStyle/>
                    <a:p>
                      <a:r>
                        <a:rPr lang="en-US" dirty="0" smtClean="0"/>
                        <a:t>1093890</a:t>
                      </a:r>
                      <a:endParaRPr lang="en-US" dirty="0"/>
                    </a:p>
                  </a:txBody>
                  <a:tcPr/>
                </a:tc>
                <a:tc>
                  <a:txBody>
                    <a:bodyPr/>
                    <a:lstStyle/>
                    <a:p>
                      <a:r>
                        <a:rPr lang="en-US" dirty="0" smtClean="0"/>
                        <a:t>243801</a:t>
                      </a:r>
                      <a:r>
                        <a:rPr lang="en-US" baseline="0" dirty="0" smtClean="0"/>
                        <a:t> / “a10b5”</a:t>
                      </a:r>
                      <a:endParaRPr lang="en-US" dirty="0"/>
                    </a:p>
                  </a:txBody>
                  <a:tcPr/>
                </a:tc>
              </a:tr>
              <a:tr h="370840">
                <a:tc>
                  <a:txBody>
                    <a:bodyPr/>
                    <a:lstStyle/>
                    <a:p>
                      <a:r>
                        <a:rPr lang="en-US" dirty="0" err="1" smtClean="0"/>
                        <a:t>boolean</a:t>
                      </a:r>
                      <a:endParaRPr lang="en-US" dirty="0"/>
                    </a:p>
                  </a:txBody>
                  <a:tcPr/>
                </a:tc>
                <a:tc>
                  <a:txBody>
                    <a:bodyPr/>
                    <a:lstStyle/>
                    <a:p>
                      <a:r>
                        <a:rPr lang="en-US" dirty="0" smtClean="0"/>
                        <a:t>true</a:t>
                      </a:r>
                      <a:r>
                        <a:rPr lang="en-US" baseline="0" dirty="0" smtClean="0"/>
                        <a:t> || false</a:t>
                      </a:r>
                      <a:endParaRPr lang="en-US" dirty="0"/>
                    </a:p>
                  </a:txBody>
                  <a:tcPr/>
                </a:tc>
                <a:tc>
                  <a:txBody>
                    <a:bodyPr/>
                    <a:lstStyle/>
                    <a:p>
                      <a:r>
                        <a:rPr lang="en-US" dirty="0" smtClean="0"/>
                        <a:t>true</a:t>
                      </a:r>
                      <a:r>
                        <a:rPr lang="en-US" baseline="0" dirty="0" smtClean="0"/>
                        <a:t> + false</a:t>
                      </a:r>
                      <a:endParaRPr lang="en-US" dirty="0"/>
                    </a:p>
                  </a:txBody>
                  <a:tcPr/>
                </a:tc>
              </a:tr>
              <a:tr h="370840">
                <a:tc>
                  <a:txBody>
                    <a:bodyPr/>
                    <a:lstStyle/>
                    <a:p>
                      <a:r>
                        <a:rPr lang="en-US" dirty="0" smtClean="0"/>
                        <a:t>string</a:t>
                      </a:r>
                      <a:endParaRPr lang="en-US" dirty="0"/>
                    </a:p>
                  </a:txBody>
                  <a:tcPr/>
                </a:tc>
                <a:tc>
                  <a:txBody>
                    <a:bodyPr/>
                    <a:lstStyle/>
                    <a:p>
                      <a:r>
                        <a:rPr lang="en-US" dirty="0" smtClean="0"/>
                        <a:t>“hello” + “, “ + </a:t>
                      </a:r>
                      <a:r>
                        <a:rPr lang="en-US" baseline="0" dirty="0" smtClean="0"/>
                        <a:t> “ world”</a:t>
                      </a:r>
                      <a:endParaRPr lang="en-US" dirty="0"/>
                    </a:p>
                  </a:txBody>
                  <a:tcPr/>
                </a:tc>
                <a:tc>
                  <a:txBody>
                    <a:bodyPr/>
                    <a:lstStyle/>
                    <a:p>
                      <a:r>
                        <a:rPr lang="en-US" dirty="0" smtClean="0"/>
                        <a:t>“hello” *</a:t>
                      </a:r>
                      <a:r>
                        <a:rPr lang="en-US" baseline="0" dirty="0" smtClean="0"/>
                        <a:t> 6</a:t>
                      </a:r>
                      <a:endParaRPr lang="en-US" dirty="0"/>
                    </a:p>
                  </a:txBody>
                  <a:tcPr/>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3356435"/>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a:off x="2339204" y="3541101"/>
            <a:ext cx="37679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3716936"/>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a:off x="2216547" y="3901602"/>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600200"/>
          <a:ext cx="8229602" cy="1854200"/>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370840">
                <a:tc>
                  <a:txBody>
                    <a:bodyPr/>
                    <a:lstStyle/>
                    <a:p>
                      <a:r>
                        <a:rPr lang="en-US" dirty="0" smtClean="0"/>
                        <a:t># of bits</a:t>
                      </a:r>
                      <a:endParaRPr lang="en-US" dirty="0"/>
                    </a:p>
                  </a:txBody>
                  <a:tcPr/>
                </a:tc>
                <a:tc>
                  <a:txBody>
                    <a:bodyPr/>
                    <a:lstStyle/>
                    <a:p>
                      <a:r>
                        <a:rPr lang="en-US" dirty="0" smtClean="0"/>
                        <a:t>#</a:t>
                      </a:r>
                      <a:r>
                        <a:rPr lang="en-US" baseline="0" dirty="0" smtClean="0"/>
                        <a:t> of bytes</a:t>
                      </a:r>
                      <a:endParaRPr lang="en-US" dirty="0"/>
                    </a:p>
                  </a:txBody>
                  <a:tcPr/>
                </a:tc>
                <a:tc>
                  <a:txBody>
                    <a:bodyPr/>
                    <a:lstStyle/>
                    <a:p>
                      <a:r>
                        <a:rPr lang="en-US" dirty="0" smtClean="0"/>
                        <a:t>8-bits</a:t>
                      </a:r>
                      <a:r>
                        <a:rPr lang="en-US" baseline="0" dirty="0" smtClean="0"/>
                        <a:t> device</a:t>
                      </a:r>
                      <a:endParaRPr lang="en-US" dirty="0"/>
                    </a:p>
                  </a:txBody>
                  <a:tcPr/>
                </a:tc>
                <a:tc>
                  <a:txBody>
                    <a:bodyPr/>
                    <a:lstStyle/>
                    <a:p>
                      <a:r>
                        <a:rPr lang="en-US" dirty="0" smtClean="0"/>
                        <a:t>16-bits device</a:t>
                      </a:r>
                      <a:endParaRPr lang="en-US" dirty="0"/>
                    </a:p>
                  </a:txBody>
                  <a:tcPr/>
                </a:tc>
                <a:tc>
                  <a:txBody>
                    <a:bodyPr/>
                    <a:lstStyle/>
                    <a:p>
                      <a:r>
                        <a:rPr lang="en-US" dirty="0" smtClean="0"/>
                        <a:t>32-bits device</a:t>
                      </a:r>
                      <a:endParaRPr lang="en-US" dirty="0"/>
                    </a:p>
                  </a:txBody>
                  <a:tcPr/>
                </a:tc>
                <a:tc>
                  <a:txBody>
                    <a:bodyPr/>
                    <a:lstStyle/>
                    <a:p>
                      <a:r>
                        <a:rPr lang="en-US" dirty="0" smtClean="0"/>
                        <a:t>64-bits device</a:t>
                      </a:r>
                      <a:endParaRPr lang="en-US" dirty="0"/>
                    </a:p>
                  </a:txBody>
                  <a:tcPr/>
                </a:tc>
              </a:tr>
              <a:tr h="370840">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16</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32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smtClean="0"/>
                        <a:t>1</a:t>
                      </a:r>
                      <a:endParaRPr lang="en-US" dirty="0"/>
                    </a:p>
                  </a:txBody>
                  <a:tcPr/>
                </a:tc>
              </a:tr>
              <a:tr h="370840">
                <a:tc>
                  <a:txBody>
                    <a:bodyPr/>
                    <a:lstStyle/>
                    <a:p>
                      <a:r>
                        <a:rPr lang="en-US" dirty="0" smtClean="0"/>
                        <a:t>64</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r>
            </a:tbl>
          </a:graphicData>
        </a:graphic>
      </p:graphicFrame>
      <p:sp>
        <p:nvSpPr>
          <p:cNvPr id="3" name="TextBox 2"/>
          <p:cNvSpPr txBox="1"/>
          <p:nvPr/>
        </p:nvSpPr>
        <p:spPr>
          <a:xfrm>
            <a:off x="1629461" y="4289433"/>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5" y="5725750"/>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4093243"/>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277909"/>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51558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49076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48634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45374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4638410"/>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528283"/>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50484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47384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18418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4900541"/>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448265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66732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90499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88018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87576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84315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502782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91769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89426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79136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5456849"/>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5775156"/>
            <a:ext cx="499447" cy="48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276112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5" y="4879139"/>
            <a:ext cx="1207301"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19" y="4879139"/>
            <a:ext cx="119240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4879139"/>
            <a:ext cx="1185316"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7" y="4879139"/>
            <a:ext cx="118531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484211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a:off x="2185508" y="502678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1"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8"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1"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3" y="523964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4" y="523522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520261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185507" y="538728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6"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29"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1" y="487913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1"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6"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8"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0"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3423370"/>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a:off x="2227445" y="3608036"/>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8" y="3845709"/>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0" y="382089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1" y="381647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378387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3968537"/>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858410"/>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8"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0"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2"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5268014"/>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a:off x="2227444" y="5452680"/>
            <a:ext cx="5882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4"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1"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5628515"/>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a:off x="2227444" y="5813181"/>
            <a:ext cx="600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5703054"/>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4348187"/>
            <a:ext cx="8229600" cy="9537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6" y="383497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2474109"/>
            <a:ext cx="8229600" cy="9698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7" y="3704311"/>
            <a:ext cx="3510973" cy="1541944"/>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2285998"/>
            <a:ext cx="1570182" cy="17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4655126"/>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3023752"/>
            <a:ext cx="157018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3216558"/>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5375562"/>
            <a:ext cx="142009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5559133"/>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3385126"/>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3566390"/>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3" y="5736935"/>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3" y="591819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248342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682007"/>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4849088"/>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502573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687513"/>
            <a:ext cx="8229600" cy="4525962"/>
          </a:xfrm>
        </p:spPr>
      </p:pic>
      <p:pic>
        <p:nvPicPr>
          <p:cNvPr id="15" name="Picture 14"/>
          <p:cNvPicPr>
            <a:picLocks noChangeAspect="1"/>
          </p:cNvPicPr>
          <p:nvPr/>
        </p:nvPicPr>
        <p:blipFill>
          <a:blip r:embed="rId3"/>
          <a:stretch>
            <a:fillRect/>
          </a:stretch>
        </p:blipFill>
        <p:spPr>
          <a:xfrm>
            <a:off x="4583544" y="3733426"/>
            <a:ext cx="4103255" cy="1926156"/>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3756891"/>
            <a:ext cx="3918682" cy="1588655"/>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0" y="3878961"/>
            <a:ext cx="3774209" cy="1530085"/>
          </a:xfrm>
          <a:prstGeom prst="rect">
            <a:avLst/>
          </a:prstGeom>
        </p:spPr>
      </p:pic>
      <p:pic>
        <p:nvPicPr>
          <p:cNvPr id="6" name="Picture 5"/>
          <p:cNvPicPr>
            <a:picLocks noChangeAspect="1"/>
          </p:cNvPicPr>
          <p:nvPr/>
        </p:nvPicPr>
        <p:blipFill>
          <a:blip r:embed="rId4"/>
          <a:stretch>
            <a:fillRect/>
          </a:stretch>
        </p:blipFill>
        <p:spPr>
          <a:xfrm>
            <a:off x="4912591" y="2312754"/>
            <a:ext cx="3774209" cy="1469426"/>
          </a:xfrm>
          <a:prstGeom prst="rect">
            <a:avLst/>
          </a:prstGeom>
        </p:spPr>
      </p:pic>
      <p:cxnSp>
        <p:nvCxnSpPr>
          <p:cNvPr id="8" name="Straight Connector 7"/>
          <p:cNvCxnSpPr/>
          <p:nvPr/>
        </p:nvCxnSpPr>
        <p:spPr>
          <a:xfrm flipH="1">
            <a:off x="7227455" y="5039591"/>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19" y="3448627"/>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3739572"/>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4194576"/>
          <a:ext cx="5157960" cy="2225040"/>
        </p:xfrm>
        <a:graphic>
          <a:graphicData uri="http://schemas.openxmlformats.org/drawingml/2006/table">
            <a:tbl>
              <a:tblPr firstRow="1" bandRow="1">
                <a:tableStyleId>{5C22544A-7EE6-4342-B048-85BDC9FD1C3A}</a:tableStyleId>
              </a:tblPr>
              <a:tblGrid>
                <a:gridCol w="1719320"/>
                <a:gridCol w="1719320"/>
                <a:gridCol w="1719320"/>
              </a:tblGrid>
              <a:tr h="370840">
                <a:tc>
                  <a:txBody>
                    <a:bodyPr/>
                    <a:lstStyle/>
                    <a:p>
                      <a:r>
                        <a:rPr lang="en-US" dirty="0" err="1" smtClean="0"/>
                        <a:t>const</a:t>
                      </a:r>
                      <a:r>
                        <a:rPr lang="en-US" dirty="0" smtClean="0"/>
                        <a:t>/</a:t>
                      </a:r>
                      <a:r>
                        <a:rPr lang="en-US" dirty="0" err="1" smtClean="0"/>
                        <a:t>var</a:t>
                      </a:r>
                      <a:endParaRPr lang="en-US" dirty="0"/>
                    </a:p>
                  </a:txBody>
                  <a:tcPr/>
                </a:tc>
                <a:tc>
                  <a:txBody>
                    <a:bodyPr/>
                    <a:lstStyle/>
                    <a:p>
                      <a:r>
                        <a:rPr lang="en-US" dirty="0" smtClean="0"/>
                        <a:t>Address</a:t>
                      </a:r>
                      <a:endParaRPr lang="en-US" dirty="0"/>
                    </a:p>
                  </a:txBody>
                  <a:tcPr/>
                </a:tc>
                <a:tc>
                  <a:txBody>
                    <a:bodyPr/>
                    <a:lstStyle/>
                    <a:p>
                      <a:r>
                        <a:rPr lang="en-US" dirty="0" smtClean="0"/>
                        <a:t>Type</a:t>
                      </a:r>
                      <a:endParaRPr lang="en-US" dirty="0"/>
                    </a:p>
                  </a:txBody>
                  <a:tcPr/>
                </a:tc>
              </a:tr>
              <a:tr h="370840">
                <a:tc>
                  <a:txBody>
                    <a:bodyPr/>
                    <a:lstStyle/>
                    <a:p>
                      <a:r>
                        <a:rPr lang="en-US" dirty="0" smtClean="0"/>
                        <a:t>price</a:t>
                      </a:r>
                      <a:endParaRPr lang="en-US" dirty="0"/>
                    </a:p>
                  </a:txBody>
                  <a:tcPr/>
                </a:tc>
                <a:tc>
                  <a:txBody>
                    <a:bodyPr/>
                    <a:lstStyle/>
                    <a:p>
                      <a:r>
                        <a:rPr lang="en-US" dirty="0" smtClean="0"/>
                        <a:t>0</a:t>
                      </a:r>
                      <a:endParaRPr lang="en-US" dirty="0"/>
                    </a:p>
                  </a:txBody>
                  <a:tcPr/>
                </a:tc>
                <a:tc>
                  <a:txBody>
                    <a:bodyPr/>
                    <a:lstStyle/>
                    <a:p>
                      <a:r>
                        <a:rPr lang="en-US" dirty="0" smtClean="0"/>
                        <a:t>float64</a:t>
                      </a:r>
                      <a:endParaRPr lang="en-US" dirty="0"/>
                    </a:p>
                  </a:txBody>
                  <a:tcPr/>
                </a:tc>
              </a:tr>
              <a:tr h="370840">
                <a:tc>
                  <a:txBody>
                    <a:bodyPr/>
                    <a:lstStyle/>
                    <a:p>
                      <a:r>
                        <a:rPr lang="en-US" dirty="0" smtClean="0"/>
                        <a:t>flag</a:t>
                      </a:r>
                      <a:endParaRPr lang="en-US" dirty="0"/>
                    </a:p>
                  </a:txBody>
                  <a:tcPr/>
                </a:tc>
                <a:tc>
                  <a:txBody>
                    <a:bodyPr/>
                    <a:lstStyle/>
                    <a:p>
                      <a:r>
                        <a:rPr lang="en-US" dirty="0" smtClean="0"/>
                        <a:t>8</a:t>
                      </a:r>
                      <a:endParaRPr lang="en-US" dirty="0"/>
                    </a:p>
                  </a:txBody>
                  <a:tcPr/>
                </a:tc>
                <a:tc>
                  <a:txBody>
                    <a:bodyPr/>
                    <a:lstStyle/>
                    <a:p>
                      <a:r>
                        <a:rPr lang="en-US" dirty="0" err="1" smtClean="0"/>
                        <a:t>boolean</a:t>
                      </a:r>
                      <a:endParaRPr lang="en-US" dirty="0"/>
                    </a:p>
                  </a:txBody>
                  <a:tcPr/>
                </a:tc>
              </a:tr>
              <a:tr h="370840">
                <a:tc>
                  <a:txBody>
                    <a:bodyPr/>
                    <a:lstStyle/>
                    <a:p>
                      <a:r>
                        <a:rPr lang="en-US" dirty="0" smtClean="0"/>
                        <a:t>count</a:t>
                      </a:r>
                      <a:endParaRPr lang="en-US" dirty="0"/>
                    </a:p>
                  </a:txBody>
                  <a:tcPr/>
                </a:tc>
                <a:tc>
                  <a:txBody>
                    <a:bodyPr/>
                    <a:lstStyle/>
                    <a:p>
                      <a:r>
                        <a:rPr lang="en-US" dirty="0" smtClean="0"/>
                        <a:t>10</a:t>
                      </a:r>
                      <a:endParaRPr lang="en-US" dirty="0"/>
                    </a:p>
                  </a:txBody>
                  <a:tcPr/>
                </a:tc>
                <a:tc>
                  <a:txBody>
                    <a:bodyPr/>
                    <a:lstStyle/>
                    <a:p>
                      <a:r>
                        <a:rPr lang="en-US" dirty="0" smtClean="0"/>
                        <a:t>int32</a:t>
                      </a:r>
                      <a:endParaRPr lang="en-US" dirty="0"/>
                    </a:p>
                  </a:txBody>
                  <a:tcPr/>
                </a:tc>
              </a:tr>
              <a:tr h="370840">
                <a:tc>
                  <a:txBody>
                    <a:bodyPr/>
                    <a:lstStyle/>
                    <a:p>
                      <a:r>
                        <a:rPr lang="en-US" dirty="0" smtClean="0"/>
                        <a:t>message</a:t>
                      </a:r>
                      <a:endParaRPr lang="en-US" dirty="0"/>
                    </a:p>
                  </a:txBody>
                  <a:tcPr/>
                </a:tc>
                <a:tc>
                  <a:txBody>
                    <a:bodyPr/>
                    <a:lstStyle/>
                    <a:p>
                      <a:r>
                        <a:rPr lang="en-US" dirty="0" smtClean="0"/>
                        <a:t>14</a:t>
                      </a:r>
                      <a:endParaRPr lang="en-US" dirty="0"/>
                    </a:p>
                  </a:txBody>
                  <a:tcPr/>
                </a:tc>
                <a:tc>
                  <a:txBody>
                    <a:bodyPr/>
                    <a:lstStyle/>
                    <a:p>
                      <a:r>
                        <a:rPr lang="en-US" dirty="0" smtClean="0"/>
                        <a:t>string</a:t>
                      </a:r>
                      <a:endParaRPr lang="en-US" dirty="0"/>
                    </a:p>
                  </a:txBody>
                  <a:tcPr/>
                </a:tc>
              </a:tr>
              <a:tr h="370840">
                <a:tc>
                  <a:txBody>
                    <a:bodyPr/>
                    <a:lstStyle/>
                    <a:p>
                      <a:r>
                        <a:rPr lang="en-US" dirty="0" smtClean="0"/>
                        <a:t>name</a:t>
                      </a:r>
                      <a:endParaRPr lang="en-US" dirty="0"/>
                    </a:p>
                  </a:txBody>
                  <a:tcPr/>
                </a:tc>
                <a:tc>
                  <a:txBody>
                    <a:bodyPr/>
                    <a:lstStyle/>
                    <a:p>
                      <a:r>
                        <a:rPr lang="en-US" dirty="0" smtClean="0"/>
                        <a:t>34</a:t>
                      </a:r>
                      <a:endParaRPr lang="en-US" dirty="0"/>
                    </a:p>
                  </a:txBody>
                  <a:tcPr/>
                </a:tc>
                <a:tc>
                  <a:txBody>
                    <a:bodyPr/>
                    <a:lstStyle/>
                    <a:p>
                      <a:r>
                        <a:rPr lang="en-US" dirty="0" smtClean="0"/>
                        <a:t>string</a:t>
                      </a:r>
                      <a:endParaRPr lang="en-US" dirty="0"/>
                    </a:p>
                  </a:txBody>
                  <a:tcPr/>
                </a:tc>
              </a:tr>
            </a:tbl>
          </a:graphicData>
        </a:graphic>
      </p:graphicFrame>
      <p:grpSp>
        <p:nvGrpSpPr>
          <p:cNvPr id="10" name="Group 9"/>
          <p:cNvGrpSpPr/>
          <p:nvPr/>
        </p:nvGrpSpPr>
        <p:grpSpPr>
          <a:xfrm>
            <a:off x="3336699" y="2215130"/>
            <a:ext cx="3165473" cy="295289"/>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8" y="2178108"/>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77344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699" y="2625797"/>
            <a:ext cx="3165473" cy="295289"/>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8" y="2588775"/>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699" y="3056475"/>
            <a:ext cx="3165473" cy="295289"/>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8" y="3019453"/>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699" y="3467142"/>
            <a:ext cx="3165473" cy="295289"/>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8" y="343012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5" y="2215130"/>
            <a:ext cx="215663" cy="15473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11604" y="392775"/>
            <a:ext cx="215662"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3" y="13688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1" y="3474936"/>
            <a:ext cx="3157259" cy="727997"/>
            <a:chOff x="2398812" y="3474936"/>
            <a:chExt cx="3157259" cy="72799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7" y="3474936"/>
            <a:ext cx="5194127" cy="727997"/>
            <a:chOff x="1619679" y="3474936"/>
            <a:chExt cx="5194127" cy="72799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3732542"/>
            <a:ext cx="5863658" cy="728528"/>
            <a:chOff x="2264470" y="3732542"/>
            <a:chExt cx="5863658" cy="728528"/>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3732542"/>
            <a:ext cx="5863658" cy="728528"/>
            <a:chOff x="2264470" y="3732542"/>
            <a:chExt cx="5863658" cy="728528"/>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3" y="3474936"/>
            <a:ext cx="1551847" cy="727997"/>
            <a:chOff x="1597155" y="3474936"/>
            <a:chExt cx="1254990" cy="72799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flipV="1">
            <a:off x="316906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1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16860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572124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3474936"/>
            <a:ext cx="5909572" cy="727997"/>
            <a:chOff x="1151636" y="3474936"/>
            <a:chExt cx="5909572" cy="727997"/>
          </a:xfrm>
        </p:grpSpPr>
        <p:grpSp>
          <p:nvGrpSpPr>
            <p:cNvPr id="23" name="Group 22"/>
            <p:cNvGrpSpPr/>
            <p:nvPr/>
          </p:nvGrpSpPr>
          <p:grpSpPr>
            <a:xfrm>
              <a:off x="1151636" y="3474936"/>
              <a:ext cx="2328994" cy="727997"/>
              <a:chOff x="1597155" y="3474936"/>
              <a:chExt cx="1883474" cy="72799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a:off x="5091596"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29057</TotalTime>
  <Words>11450</Words>
  <Application>Microsoft Macintosh PowerPoint</Application>
  <PresentationFormat>On-screen Show (4:3)</PresentationFormat>
  <Paragraphs>2823</Paragraphs>
  <Slides>361</Slides>
  <Notes>1</Notes>
  <HiddenSlides>0</HiddenSlides>
  <MMClips>0</MMClips>
  <ScaleCrop>false</ScaleCrop>
  <HeadingPairs>
    <vt:vector size="4" baseType="variant">
      <vt:variant>
        <vt:lpstr>Theme</vt:lpstr>
      </vt:variant>
      <vt:variant>
        <vt:i4>1</vt:i4>
      </vt:variant>
      <vt:variant>
        <vt:lpstr>Slide Titles</vt:lpstr>
      </vt:variant>
      <vt:variant>
        <vt:i4>361</vt:i4>
      </vt:variant>
    </vt:vector>
  </HeadingPairs>
  <TitlesOfParts>
    <vt:vector size="362"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1766</cp:revision>
  <dcterms:created xsi:type="dcterms:W3CDTF">2016-08-19T13:44:54Z</dcterms:created>
  <dcterms:modified xsi:type="dcterms:W3CDTF">2017-04-19T01:54:46Z</dcterms:modified>
</cp:coreProperties>
</file>